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42" r:id="rId1"/>
    <p:sldMasterId id="2147484062" r:id="rId2"/>
  </p:sldMasterIdLst>
  <p:notesMasterIdLst>
    <p:notesMasterId r:id="rId13"/>
  </p:notesMasterIdLst>
  <p:handoutMasterIdLst>
    <p:handoutMasterId r:id="rId14"/>
  </p:handoutMasterIdLst>
  <p:sldIdLst>
    <p:sldId id="259" r:id="rId3"/>
    <p:sldId id="305" r:id="rId4"/>
    <p:sldId id="307" r:id="rId5"/>
    <p:sldId id="298" r:id="rId6"/>
    <p:sldId id="309" r:id="rId7"/>
    <p:sldId id="310" r:id="rId8"/>
    <p:sldId id="302" r:id="rId9"/>
    <p:sldId id="311" r:id="rId10"/>
    <p:sldId id="257" r:id="rId11"/>
    <p:sldId id="312" r:id="rId12"/>
  </p:sldIdLst>
  <p:sldSz cx="9144000" cy="6858000" type="screen4x3"/>
  <p:notesSz cx="6888163" cy="10018713"/>
  <p:defaultTextStyle>
    <a:defPPr>
      <a:defRPr lang="de-DE"/>
    </a:defPPr>
    <a:lvl1pPr marL="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7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2" autoAdjust="0"/>
    <p:restoredTop sz="83303" autoAdjust="0"/>
  </p:normalViewPr>
  <p:slideViewPr>
    <p:cSldViewPr>
      <p:cViewPr varScale="1">
        <p:scale>
          <a:sx n="72" d="100"/>
          <a:sy n="72" d="100"/>
        </p:scale>
        <p:origin x="1872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4512"/>
    </p:cViewPr>
  </p:sorterViewPr>
  <p:notesViewPr>
    <p:cSldViewPr>
      <p:cViewPr varScale="1">
        <p:scale>
          <a:sx n="86" d="100"/>
          <a:sy n="86" d="100"/>
        </p:scale>
        <p:origin x="-3126" y="-90"/>
      </p:cViewPr>
      <p:guideLst>
        <p:guide orient="horz" pos="3156"/>
        <p:guide pos="217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0" cy="500935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l" latinLnBrk="0">
              <a:defRPr lang="de-DE" sz="1200"/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9" y="1"/>
            <a:ext cx="2984870" cy="500935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r" latinLnBrk="0">
              <a:defRPr lang="de-DE" sz="1200"/>
            </a:lvl1pPr>
          </a:lstStyle>
          <a:p>
            <a:fld id="{D83FDC75-7F73-4A4A-A77C-09AADF00E0EA}" type="datetimeFigureOut">
              <a:rPr lang="de-DE" smtClean="0"/>
              <a:pPr/>
              <a:t>04.11.2024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516039"/>
            <a:ext cx="2984870" cy="500935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l" latinLnBrk="0">
              <a:defRPr lang="de-DE" sz="1200"/>
            </a:lvl1pPr>
          </a:lstStyle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9" y="9516039"/>
            <a:ext cx="2984870" cy="500935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r" latinLnBrk="0">
              <a:defRPr lang="de-DE" sz="1200"/>
            </a:lvl1pPr>
          </a:lstStyle>
          <a:p>
            <a:fld id="{459226BF-1F13-42D3-80DC-373E7ADD1EB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6641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0" cy="500935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l" latinLnBrk="0">
              <a:defRPr lang="de-DE"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1"/>
            <a:ext cx="2984870" cy="500935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r" latinLnBrk="0">
              <a:defRPr lang="de-DE" sz="1200"/>
            </a:lvl1pPr>
          </a:lstStyle>
          <a:p>
            <a:fld id="{48AEF76B-3757-4A0B-AF93-28494465C1DD}" type="datetimeFigureOut">
              <a:rPr lang="de-DE"/>
              <a:pPr/>
              <a:t>04.11.2024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29" tIns="46365" rIns="92729" bIns="46365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0"/>
          </a:xfrm>
          <a:prstGeom prst="rect">
            <a:avLst/>
          </a:prstGeom>
        </p:spPr>
        <p:txBody>
          <a:bodyPr vert="horz" lIns="92729" tIns="46365" rIns="92729" bIns="46365" rtlCol="0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6039"/>
            <a:ext cx="2984870" cy="500935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l" latinLnBrk="0">
              <a:defRPr lang="de-DE"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39"/>
            <a:ext cx="2984870" cy="500935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r" latinLnBrk="0">
              <a:defRPr lang="de-DE" sz="1200"/>
            </a:lvl1pPr>
          </a:lstStyle>
          <a:p>
            <a:fld id="{75693FD4-8F83-4EF7-AC3F-0DC0388986B0}" type="slidenum">
              <a:rPr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460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2000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523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377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2000" dirty="0">
              <a:latin typeface="Calibri"/>
              <a:cs typeface="Calibri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594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2000" dirty="0">
              <a:latin typeface="Calibri"/>
              <a:cs typeface="Calibri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660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2000" dirty="0">
              <a:latin typeface="Calibri"/>
              <a:cs typeface="Calibri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0664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2000" b="1" dirty="0">
              <a:latin typeface="Calibri"/>
              <a:cs typeface="Calibri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018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000" dirty="0">
                <a:latin typeface="Calibri"/>
                <a:cs typeface="Calibri"/>
              </a:rPr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346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6481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5729277-5DEA-4AEC-B42D-AAC78AC95469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kumimoji="0"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7DC-2E4D-4FC3-8AAA-59BF5906DB3D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DD520F2-0E4D-421E-AAC9-85207C13D5CC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de-DE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de-DE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de-DE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de-DE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de-DE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de-DE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de-DE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de-DE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de-DE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de-DE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de-DE"/>
              <a:t>Formatvorlage des Untertitelmasters durch Klicken bearbeiten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de-DE" sz="2000" baseline="0"/>
            </a:lvl1pPr>
          </a:lstStyle>
          <a:p>
            <a:r>
              <a:rPr kumimoji="0" lang="de-DE"/>
              <a:t>Firmenlogo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de-DE"/>
            </a:lvl1pPr>
          </a:lstStyle>
          <a:p>
            <a:r>
              <a:rPr kumimoji="0"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de-DE" sz="3200">
                <a:latin typeface="+mn-lt"/>
              </a:defRPr>
            </a:lvl1pPr>
            <a:lvl2pPr eaLnBrk="1" latinLnBrk="0" hangingPunct="1">
              <a:defRPr kumimoji="0" lang="de-DE" sz="2800">
                <a:latin typeface="+mn-lt"/>
              </a:defRPr>
            </a:lvl2pPr>
            <a:lvl3pPr eaLnBrk="1" latinLnBrk="0" hangingPunct="1">
              <a:defRPr kumimoji="0" lang="de-DE" sz="2400">
                <a:latin typeface="+mn-lt"/>
              </a:defRPr>
            </a:lvl3pPr>
            <a:lvl4pPr eaLnBrk="1" latinLnBrk="0" hangingPunct="1">
              <a:defRPr kumimoji="0" lang="de-DE" sz="2400">
                <a:latin typeface="+mn-lt"/>
              </a:defRPr>
            </a:lvl4pPr>
            <a:lvl5pPr eaLnBrk="1" latinLnBrk="0" hangingPunct="1">
              <a:defRPr kumimoji="0" lang="de-DE" sz="2400">
                <a:latin typeface="+mn-lt"/>
              </a:defRPr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36B7-E853-4F97-A789-44E85FBB1814}" type="datetime1">
              <a:rPr kumimoji="0" lang="de-DE" smtClean="0"/>
              <a:pPr/>
              <a:t>04.11.2024</a:t>
            </a:fld>
            <a:endParaRPr kumimoji="0"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/>
              <a:pPr/>
              <a:t>‹Nr.›</a:t>
            </a:fld>
            <a:endParaRPr kumimoji="0" lang="de-DE"/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el und Diagramm od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SmartArt-Platzhalt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8BF31ED-37BC-4892-BB09-FD475285CC16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B6537BF-C04C-42F2-809B-E399E4FBD45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684100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27026EB-D0F6-4901-9270-568C4C278ADB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A50DE3-4551-412C-89C0-8EA9D8A2647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8527186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FA92-A99C-4DA1-91EA-931298DAB1F8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991993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821F-FE0B-47FB-900F-06A8CD0CDBBE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1315844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87004-F19F-4FEA-83D7-DDD70FF95E15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7099207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F2B3-40C4-4E7C-A4F4-866A0F221C41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563659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9F41-8DD8-4110-BB12-AE80EFB4F0E9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DD3F3-FC0D-4CED-B908-9BA829169BF7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8235392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366E-B5F3-428A-8B1A-E087C758F339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3220724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4DEE-C26A-4DED-92CF-41360627E511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602510"/>
      </p:ext>
    </p:extLst>
  </p:cSld>
  <p:clrMapOvr>
    <a:masterClrMapping/>
  </p:clrMapOvr>
  <p:transition spd="slow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88805-9E45-4EC5-A1A7-7F129020A790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5698634"/>
      </p:ext>
    </p:extLst>
  </p:cSld>
  <p:clrMapOvr>
    <a:masterClrMapping/>
  </p:clrMapOvr>
  <p:transition spd="slow">
    <p:push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9765-DA28-4E64-B931-F8A956EDABF9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5167441"/>
      </p:ext>
    </p:extLst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D527-EA7F-4900-A8E2-99265DB32C70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5052432"/>
      </p:ext>
    </p:extLst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4693-468D-4AEF-A562-278624DA3A9F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6610789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7C6F-E4F4-4F09-BF32-0DEBEBF97D25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de-DE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5F7697-F001-40D8-ACF3-F95749EEC0D4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de-DE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DCDD748-A39C-4E63-A32A-1E92865E8682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A069-C02A-4288-97FD-B0E8659A0400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99A3-FF0C-4B81-973E-83B22308C2A7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DD94-7FD1-4C00-A9AA-1B917884EEDC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70253CE-BF4E-4B1D-A855-88F63C36A6FA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/>
              <a:t>Bild durch Klicken auf Symbol hinzufügen</a:t>
            </a:r>
            <a:endParaRPr kumimoji="0"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/>
              <a:t>Textmasterformate durch Klicken bearbeiten</a:t>
            </a:r>
          </a:p>
          <a:p>
            <a:pPr lvl="1" eaLnBrk="1" latinLnBrk="0" hangingPunct="1"/>
            <a:r>
              <a:rPr kumimoji="0" lang="de-DE"/>
              <a:t>Zweite Ebene</a:t>
            </a:r>
          </a:p>
          <a:p>
            <a:pPr lvl="2" eaLnBrk="1" latinLnBrk="0" hangingPunct="1"/>
            <a:r>
              <a:rPr kumimoji="0" lang="de-DE"/>
              <a:t>Dritte Ebene</a:t>
            </a:r>
          </a:p>
          <a:p>
            <a:pPr lvl="3" eaLnBrk="1" latinLnBrk="0" hangingPunct="1"/>
            <a:r>
              <a:rPr kumimoji="0" lang="de-DE"/>
              <a:t>Vierte Ebene</a:t>
            </a:r>
          </a:p>
          <a:p>
            <a:pPr lvl="4" eaLnBrk="1" latinLnBrk="0" hangingPunct="1"/>
            <a:r>
              <a:rPr kumimoji="0" lang="de-DE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C16AF4A-E183-4312-9AA1-5D3C3D8317D3}" type="datetime1">
              <a:rPr lang="de-DE" smtClean="0"/>
              <a:pPr/>
              <a:t>04.11.2024</a:t>
            </a:fld>
            <a:endParaRPr kumimoji="0"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3D6E5A2-EC83-451F-A719-9AC1370DD5CF}" type="slidenum">
              <a:rPr lang="de-DE" smtClean="0"/>
              <a:pPr/>
              <a:t>‹Nr.›</a:t>
            </a:fld>
            <a:endParaRPr kumimoji="0"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  <p:sldLayoutId id="2147483650" r:id="rId13"/>
    <p:sldLayoutId id="2147484060" r:id="rId14"/>
    <p:sldLayoutId id="2147484061" r:id="rId15"/>
  </p:sldLayoutIdLst>
  <p:transition spd="slow">
    <p:push dir="u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EDE8F-FFA1-4CFE-9E96-B8FB80CFA8E5}" type="datetime1">
              <a:rPr lang="de-DE" smtClean="0"/>
              <a:pPr/>
              <a:t>04.11.2024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C794C-24D7-4D56-92C0-201A659F16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992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  <p:sldLayoutId id="2147484072" r:id="rId10"/>
    <p:sldLayoutId id="2147484073" r:id="rId11"/>
  </p:sldLayoutIdLst>
  <p:transition spd="slow">
    <p:push dir="u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755576" y="980728"/>
            <a:ext cx="7943440" cy="1719064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/>
            <a:r>
              <a:rPr lang="de-DE" sz="3500" cap="none" dirty="0">
                <a:ln w="12700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Informationen 2024</a:t>
            </a:r>
            <a:br>
              <a:rPr lang="de-DE" sz="3500" cap="none" dirty="0">
                <a:ln w="12700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de-DE" sz="3500" cap="none" dirty="0">
                <a:ln w="12700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Beratung zum Übergang in die weiterführenden Schulen</a:t>
            </a:r>
            <a:endParaRPr lang="de-DE" sz="3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770456" y="3068960"/>
            <a:ext cx="5603088" cy="2592288"/>
          </a:xfrm>
        </p:spPr>
        <p:txBody>
          <a:bodyPr>
            <a:normAutofit/>
          </a:bodyPr>
          <a:lstStyle/>
          <a:p>
            <a:pPr algn="ctr"/>
            <a:endParaRPr lang="de-DE" sz="5100" dirty="0">
              <a:solidFill>
                <a:srgbClr val="FF0000"/>
              </a:solidFill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Wo finde </a:t>
            </a:r>
            <a:r>
              <a:rPr lang="de-DE"/>
              <a:t>ich was?</a:t>
            </a:r>
            <a:endParaRPr lang="de-DE" dirty="0"/>
          </a:p>
        </p:txBody>
      </p:sp>
      <p:graphicFrame>
        <p:nvGraphicFramePr>
          <p:cNvPr id="5" name="Tabellenplatzhalt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69532431"/>
              </p:ext>
            </p:extLst>
          </p:nvPr>
        </p:nvGraphicFramePr>
        <p:xfrm>
          <a:off x="611560" y="2018430"/>
          <a:ext cx="8142076" cy="4664200"/>
        </p:xfrm>
        <a:graphic>
          <a:graphicData uri="http://schemas.openxmlformats.org/drawingml/2006/table">
            <a:tbl>
              <a:tblPr/>
              <a:tblGrid>
                <a:gridCol w="3895375">
                  <a:extLst>
                    <a:ext uri="{9D8B030D-6E8A-4147-A177-3AD203B41FA5}">
                      <a16:colId xmlns:a16="http://schemas.microsoft.com/office/drawing/2014/main" val="3645152063"/>
                    </a:ext>
                  </a:extLst>
                </a:gridCol>
                <a:gridCol w="2141359">
                  <a:extLst>
                    <a:ext uri="{9D8B030D-6E8A-4147-A177-3AD203B41FA5}">
                      <a16:colId xmlns:a16="http://schemas.microsoft.com/office/drawing/2014/main" val="644749327"/>
                    </a:ext>
                  </a:extLst>
                </a:gridCol>
                <a:gridCol w="2105342">
                  <a:extLst>
                    <a:ext uri="{9D8B030D-6E8A-4147-A177-3AD203B41FA5}">
                      <a16:colId xmlns:a16="http://schemas.microsoft.com/office/drawing/2014/main" val="1471118152"/>
                    </a:ext>
                  </a:extLst>
                </a:gridCol>
              </a:tblGrid>
              <a:tr h="4608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 b="1" dirty="0">
                          <a:effectLst/>
                        </a:rPr>
                        <a:t>Schule</a:t>
                      </a:r>
                      <a:endParaRPr lang="de-DE" sz="2800" dirty="0">
                        <a:effectLst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 b="1" dirty="0">
                          <a:effectLst/>
                        </a:rPr>
                        <a:t>Raum</a:t>
                      </a:r>
                      <a:endParaRPr lang="de-DE" sz="2800" dirty="0">
                        <a:effectLst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 b="1">
                          <a:effectLst/>
                        </a:rPr>
                        <a:t>Bereich</a:t>
                      </a:r>
                      <a:endParaRPr lang="de-DE" sz="2800">
                        <a:effectLst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266049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 dirty="0">
                          <a:effectLst/>
                        </a:rPr>
                        <a:t>Realschule Camper Höhe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800" dirty="0">
                          <a:solidFill>
                            <a:srgbClr val="FF0000"/>
                          </a:solidFill>
                          <a:effectLst/>
                        </a:rPr>
                        <a:t>C 104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80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800">
                          <a:effectLst/>
                        </a:rPr>
                        <a:t>1</a:t>
                      </a:r>
                      <a:r>
                        <a:rPr lang="de-DE" sz="2800" dirty="0">
                          <a:effectLst/>
                        </a:rPr>
                        <a:t>. OG – West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de-DE" sz="280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582953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 dirty="0">
                          <a:effectLst/>
                        </a:rPr>
                        <a:t>Realschule </a:t>
                      </a:r>
                      <a:r>
                        <a:rPr lang="de-DE" sz="2800" dirty="0" err="1">
                          <a:effectLst/>
                        </a:rPr>
                        <a:t>ProMint</a:t>
                      </a:r>
                      <a:endParaRPr lang="de-DE" sz="2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 dirty="0">
                          <a:effectLst/>
                        </a:rPr>
                        <a:t>(Stader Privatschule)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800" dirty="0">
                          <a:solidFill>
                            <a:srgbClr val="FF0000"/>
                          </a:solidFill>
                          <a:effectLst/>
                        </a:rPr>
                        <a:t>C 107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2800" dirty="0">
                        <a:effectLst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980670"/>
                  </a:ext>
                </a:extLst>
              </a:tr>
              <a:tr h="6340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>
                          <a:effectLst/>
                        </a:rPr>
                        <a:t>Oberschule Stade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800" dirty="0">
                          <a:solidFill>
                            <a:srgbClr val="FF0000"/>
                          </a:solidFill>
                          <a:effectLst/>
                        </a:rPr>
                        <a:t>C 109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347090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>
                          <a:effectLst/>
                        </a:rPr>
                        <a:t>Förderschule Ottenbeck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800" dirty="0">
                          <a:solidFill>
                            <a:srgbClr val="FF0000"/>
                          </a:solidFill>
                          <a:effectLst/>
                        </a:rPr>
                        <a:t>C 110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9699904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 dirty="0">
                          <a:effectLst/>
                        </a:rPr>
                        <a:t>Vincent Lübeck Gymnasium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800" dirty="0">
                          <a:solidFill>
                            <a:srgbClr val="FF0000"/>
                          </a:solidFill>
                          <a:effectLst/>
                        </a:rPr>
                        <a:t>C 120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800" dirty="0">
                          <a:effectLst/>
                        </a:rPr>
                        <a:t>1. OG – Ost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384484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>
                          <a:effectLst/>
                        </a:rPr>
                        <a:t>Gymnasium Athenaeum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800" dirty="0">
                          <a:solidFill>
                            <a:srgbClr val="FF0000"/>
                          </a:solidFill>
                          <a:effectLst/>
                        </a:rPr>
                        <a:t>C 123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061567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 dirty="0">
                          <a:effectLst/>
                        </a:rPr>
                        <a:t>IGS Stade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800" dirty="0">
                          <a:solidFill>
                            <a:srgbClr val="FF0000"/>
                          </a:solidFill>
                          <a:effectLst/>
                        </a:rPr>
                        <a:t>A 014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800" dirty="0">
                          <a:effectLst/>
                        </a:rPr>
                        <a:t>Erdgeschoss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224941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0DE3-4551-412C-89C0-8EA9D8A26476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790643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b="1" u="sng" dirty="0"/>
              <a:t>Rechtliche Vorgaben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3D6E5A2-EC83-451F-A719-9AC1370DD5CF}" type="slidenum">
              <a:rPr lang="de-DE" smtClean="0"/>
              <a:pPr/>
              <a:t>2</a:t>
            </a:fld>
            <a:endParaRPr kumimoji="0"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79832" cy="449580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endParaRPr lang="de-DE" sz="2200" i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30000"/>
              </a:lnSpc>
              <a:spcBef>
                <a:spcPct val="0"/>
              </a:spcBef>
            </a:pP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Die </a:t>
            </a:r>
            <a:r>
              <a:rPr lang="de-DE" sz="2800" b="1" dirty="0">
                <a:solidFill>
                  <a:schemeClr val="accent4">
                    <a:lumMod val="50000"/>
                  </a:schemeClr>
                </a:solidFill>
              </a:rPr>
              <a:t>Erziehungsberechtigten entscheiden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in eigener Verantwortung </a:t>
            </a:r>
            <a:r>
              <a:rPr lang="de-DE" sz="2800" b="1" dirty="0">
                <a:solidFill>
                  <a:schemeClr val="accent4">
                    <a:lumMod val="50000"/>
                  </a:schemeClr>
                </a:solidFill>
              </a:rPr>
              <a:t>über die Schulform 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ihres Kindes.</a:t>
            </a:r>
            <a:r>
              <a:rPr lang="de-DE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r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de-DE" sz="2400" b="1" i="1" dirty="0" err="1">
                <a:solidFill>
                  <a:schemeClr val="accent1">
                    <a:lumMod val="50000"/>
                  </a:schemeClr>
                </a:solidFill>
              </a:rPr>
              <a:t>NSchG</a:t>
            </a:r>
            <a:r>
              <a:rPr lang="de-DE" sz="2400" b="1" i="1" dirty="0">
                <a:solidFill>
                  <a:schemeClr val="accent1">
                    <a:lumMod val="50000"/>
                  </a:schemeClr>
                </a:solidFill>
              </a:rPr>
              <a:t> , </a:t>
            </a:r>
            <a:r>
              <a:rPr lang="de-DE" sz="2400" b="1" i="1" dirty="0" err="1">
                <a:solidFill>
                  <a:schemeClr val="accent1">
                    <a:lumMod val="50000"/>
                  </a:schemeClr>
                </a:solidFill>
              </a:rPr>
              <a:t>I.Teil</a:t>
            </a:r>
            <a:r>
              <a:rPr lang="de-DE" sz="2400" b="1" i="1" dirty="0">
                <a:solidFill>
                  <a:schemeClr val="accent1">
                    <a:lumMod val="50000"/>
                  </a:schemeClr>
                </a:solidFill>
              </a:rPr>
              <a:t>  § 6 Abs. 5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540312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de-DE" sz="3000" b="1" u="sng" dirty="0"/>
              <a:t>Zeitlicher Ablauf der Beratung zum Übergang im Schuljahr 2024/2025</a:t>
            </a:r>
            <a:endParaRPr lang="de-DE" sz="30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3D6E5A2-EC83-451F-A719-9AC1370DD5CF}" type="slidenum">
              <a:rPr lang="de-DE" smtClean="0"/>
              <a:pPr/>
              <a:t>3</a:t>
            </a:fld>
            <a:endParaRPr kumimoji="0"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>
          <a:xfrm>
            <a:off x="612648" y="1988840"/>
            <a:ext cx="8153400" cy="4495800"/>
          </a:xfrm>
        </p:spPr>
        <p:txBody>
          <a:bodyPr>
            <a:normAutofit fontScale="92500" lnSpcReduction="10000"/>
          </a:bodyPr>
          <a:lstStyle/>
          <a:p>
            <a:r>
              <a:rPr lang="de-DE" sz="3300" dirty="0">
                <a:solidFill>
                  <a:schemeClr val="accent2">
                    <a:lumMod val="50000"/>
                  </a:schemeClr>
                </a:solidFill>
              </a:rPr>
              <a:t>Informationsveranstaltung „Übergang Klasse 5“ durch die weiterführenden Schulen </a:t>
            </a:r>
          </a:p>
          <a:p>
            <a:r>
              <a:rPr lang="de-DE" sz="3300" dirty="0">
                <a:solidFill>
                  <a:schemeClr val="accent2">
                    <a:lumMod val="50000"/>
                  </a:schemeClr>
                </a:solidFill>
              </a:rPr>
              <a:t>1. Beratungsgespräch (November 2024)</a:t>
            </a:r>
          </a:p>
          <a:p>
            <a:r>
              <a:rPr lang="de-DE" sz="3200" dirty="0">
                <a:solidFill>
                  <a:schemeClr val="accent2">
                    <a:lumMod val="50000"/>
                  </a:schemeClr>
                </a:solidFill>
              </a:rPr>
              <a:t>Halbjahreszeugnis</a:t>
            </a:r>
          </a:p>
          <a:p>
            <a:r>
              <a:rPr lang="de-DE" sz="3200" dirty="0">
                <a:solidFill>
                  <a:schemeClr val="accent2">
                    <a:lumMod val="50000"/>
                  </a:schemeClr>
                </a:solidFill>
              </a:rPr>
              <a:t>2. Beratungsgespräch ( im März 2025)</a:t>
            </a:r>
          </a:p>
          <a:p>
            <a:r>
              <a:rPr lang="de-DE" sz="3200" dirty="0">
                <a:solidFill>
                  <a:schemeClr val="accent2">
                    <a:lumMod val="50000"/>
                  </a:schemeClr>
                </a:solidFill>
              </a:rPr>
              <a:t>ggf. Infoabende und „Schnuppertage“ an den weiterführenden Schulen</a:t>
            </a:r>
          </a:p>
          <a:p>
            <a:r>
              <a:rPr lang="de-DE" sz="3200" dirty="0">
                <a:solidFill>
                  <a:schemeClr val="accent2">
                    <a:lumMod val="50000"/>
                  </a:schemeClr>
                </a:solidFill>
              </a:rPr>
              <a:t>Ab Mai 2025 Anmeldung an den weiterführenden Schulen durch die Erziehungsberechtigten</a:t>
            </a:r>
          </a:p>
          <a:p>
            <a:pPr marL="365760" lvl="1" indent="0">
              <a:buNone/>
            </a:pPr>
            <a:endParaRPr lang="de-DE" sz="32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876970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16632"/>
            <a:ext cx="7618040" cy="1026368"/>
          </a:xfrm>
        </p:spPr>
        <p:txBody>
          <a:bodyPr>
            <a:normAutofit fontScale="90000"/>
          </a:bodyPr>
          <a:lstStyle/>
          <a:p>
            <a:pPr algn="ctr"/>
            <a:r>
              <a:rPr lang="de-DE" sz="3600" b="1" u="sng" dirty="0"/>
              <a:t>Kriterien für die Beratung anlässlich des Übergangs von Klasse 4 nach 5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627313" y="4952639"/>
            <a:ext cx="3744912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de-DE" sz="2400" b="1" dirty="0">
                <a:solidFill>
                  <a:schemeClr val="accent4">
                    <a:lumMod val="50000"/>
                  </a:schemeClr>
                </a:solidFill>
              </a:rPr>
              <a:t>Erkenntnisse aus Gesprächen mit den Erziehungsberechtigten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084888" y="3284538"/>
            <a:ext cx="2376487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de-DE" sz="2800" b="1" dirty="0">
                <a:solidFill>
                  <a:schemeClr val="accent4">
                    <a:lumMod val="50000"/>
                  </a:schemeClr>
                </a:solidFill>
              </a:rPr>
              <a:t>Lern-entwicklung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68313" y="3141663"/>
            <a:ext cx="2305050" cy="163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de-DE" sz="2800" b="1" dirty="0">
                <a:solidFill>
                  <a:schemeClr val="accent4">
                    <a:lumMod val="50000"/>
                  </a:schemeClr>
                </a:solidFill>
              </a:rPr>
              <a:t>Arbeits- </a:t>
            </a:r>
            <a:r>
              <a:rPr lang="de-DE" sz="2400" b="1" dirty="0">
                <a:solidFill>
                  <a:schemeClr val="accent4">
                    <a:lumMod val="50000"/>
                  </a:schemeClr>
                </a:solidFill>
              </a:rPr>
              <a:t>und </a:t>
            </a:r>
            <a:r>
              <a:rPr lang="de-DE" sz="2800" b="1" dirty="0">
                <a:solidFill>
                  <a:schemeClr val="accent4">
                    <a:lumMod val="50000"/>
                  </a:schemeClr>
                </a:solidFill>
              </a:rPr>
              <a:t>Sozial- verhalten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3276600" y="1628775"/>
            <a:ext cx="2160588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de-DE" sz="2800" b="1" dirty="0">
                <a:solidFill>
                  <a:schemeClr val="accent4">
                    <a:lumMod val="50000"/>
                  </a:schemeClr>
                </a:solidFill>
              </a:rPr>
              <a:t>Leistungs-</a:t>
            </a:r>
          </a:p>
          <a:p>
            <a:pPr algn="ctr">
              <a:lnSpc>
                <a:spcPct val="120000"/>
              </a:lnSpc>
            </a:pPr>
            <a:r>
              <a:rPr lang="de-DE" sz="2800" b="1" dirty="0">
                <a:solidFill>
                  <a:schemeClr val="accent4">
                    <a:lumMod val="50000"/>
                  </a:schemeClr>
                </a:solidFill>
              </a:rPr>
              <a:t>stand</a:t>
            </a:r>
          </a:p>
        </p:txBody>
      </p:sp>
      <p:sp>
        <p:nvSpPr>
          <p:cNvPr id="26650" name="AutoShape 26"/>
          <p:cNvSpPr>
            <a:spLocks noChangeArrowheads="1"/>
          </p:cNvSpPr>
          <p:nvPr/>
        </p:nvSpPr>
        <p:spPr bwMode="auto">
          <a:xfrm>
            <a:off x="2627313" y="2852738"/>
            <a:ext cx="3384550" cy="2089150"/>
          </a:xfrm>
          <a:custGeom>
            <a:avLst/>
            <a:gdLst>
              <a:gd name="G0" fmla="+- 9939 0 0"/>
              <a:gd name="G1" fmla="+- 10678 0 0"/>
              <a:gd name="G2" fmla="+- 5219 0 0"/>
              <a:gd name="G3" fmla="+- 21600 0 9939"/>
              <a:gd name="G4" fmla="+- 21600 0 10678"/>
              <a:gd name="G5" fmla="+- 21600 0 5219"/>
              <a:gd name="G6" fmla="+- 9939 0 10800"/>
              <a:gd name="G7" fmla="+- 10678 0 10800"/>
              <a:gd name="G8" fmla="*/ G7 5219 G6"/>
              <a:gd name="G9" fmla="+- 21600 0 G8"/>
              <a:gd name="T0" fmla="*/ G8 w 21600"/>
              <a:gd name="T1" fmla="*/ G1 h 21600"/>
              <a:gd name="T2" fmla="*/ G9 w 21600"/>
              <a:gd name="T3" fmla="*/ G4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10800" y="0"/>
                </a:moveTo>
                <a:lnTo>
                  <a:pt x="9939" y="5219"/>
                </a:lnTo>
                <a:lnTo>
                  <a:pt x="10678" y="5219"/>
                </a:lnTo>
                <a:lnTo>
                  <a:pt x="10678" y="10678"/>
                </a:lnTo>
                <a:lnTo>
                  <a:pt x="5219" y="10678"/>
                </a:lnTo>
                <a:lnTo>
                  <a:pt x="5219" y="9939"/>
                </a:lnTo>
                <a:lnTo>
                  <a:pt x="0" y="10800"/>
                </a:lnTo>
                <a:lnTo>
                  <a:pt x="5219" y="11661"/>
                </a:lnTo>
                <a:lnTo>
                  <a:pt x="5219" y="10922"/>
                </a:lnTo>
                <a:lnTo>
                  <a:pt x="10678" y="10922"/>
                </a:lnTo>
                <a:lnTo>
                  <a:pt x="10678" y="16381"/>
                </a:lnTo>
                <a:lnTo>
                  <a:pt x="9939" y="16381"/>
                </a:lnTo>
                <a:lnTo>
                  <a:pt x="10800" y="21600"/>
                </a:lnTo>
                <a:lnTo>
                  <a:pt x="11661" y="16381"/>
                </a:lnTo>
                <a:lnTo>
                  <a:pt x="10922" y="16381"/>
                </a:lnTo>
                <a:lnTo>
                  <a:pt x="10922" y="10922"/>
                </a:lnTo>
                <a:lnTo>
                  <a:pt x="16381" y="10922"/>
                </a:lnTo>
                <a:lnTo>
                  <a:pt x="16381" y="11661"/>
                </a:lnTo>
                <a:lnTo>
                  <a:pt x="21600" y="10800"/>
                </a:lnTo>
                <a:lnTo>
                  <a:pt x="16381" y="9939"/>
                </a:lnTo>
                <a:lnTo>
                  <a:pt x="16381" y="10678"/>
                </a:lnTo>
                <a:lnTo>
                  <a:pt x="10922" y="10678"/>
                </a:lnTo>
                <a:lnTo>
                  <a:pt x="10922" y="5219"/>
                </a:lnTo>
                <a:lnTo>
                  <a:pt x="11661" y="5219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537BF-C04C-42F2-809B-E399E4FBD459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733547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8981" y="178760"/>
            <a:ext cx="6840537" cy="1143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de-DE" sz="3200" b="1" u="sng" dirty="0"/>
              <a:t>Leistungsstand</a:t>
            </a:r>
          </a:p>
        </p:txBody>
      </p:sp>
      <p:graphicFrame>
        <p:nvGraphicFramePr>
          <p:cNvPr id="10277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178117"/>
              </p:ext>
            </p:extLst>
          </p:nvPr>
        </p:nvGraphicFramePr>
        <p:xfrm>
          <a:off x="251520" y="2382200"/>
          <a:ext cx="8497888" cy="118872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3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5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Deutsch, Mathematik, Sachunterricht und Englisch</a:t>
                      </a:r>
                      <a:endParaRPr kumimoji="0" lang="de-D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„Befriedigend“ </a:t>
                      </a:r>
                      <a:r>
                        <a:rPr kumimoji="0" lang="de-DE" sz="18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und </a:t>
                      </a:r>
                      <a:r>
                        <a:rPr kumimoji="0" lang="de-DE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schwächer</a:t>
                      </a:r>
                      <a:endParaRPr kumimoji="0" lang="de-DE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„Gut“ bis „Befriedigend“ </a:t>
                      </a:r>
                      <a:endParaRPr kumimoji="0" lang="de-DE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„Sehr gut“ und „Gut“ </a:t>
                      </a:r>
                      <a:endParaRPr kumimoji="0" lang="de-DE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79388" y="1628775"/>
            <a:ext cx="56167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b="1" i="1" dirty="0">
                <a:solidFill>
                  <a:schemeClr val="accent2">
                    <a:lumMod val="50000"/>
                  </a:schemeClr>
                </a:solidFill>
              </a:rPr>
              <a:t>Zur Orientierung</a:t>
            </a: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</a:rPr>
              <a:t>: mögliche Notenprofile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7164288" y="444668"/>
            <a:ext cx="1872208" cy="1832204"/>
            <a:chOff x="4558" y="234"/>
            <a:chExt cx="1202" cy="1134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0267" name="AutoShape 27"/>
            <p:cNvSpPr>
              <a:spLocks noChangeArrowheads="1"/>
            </p:cNvSpPr>
            <p:nvPr/>
          </p:nvSpPr>
          <p:spPr bwMode="auto">
            <a:xfrm rot="2637488">
              <a:off x="4558" y="234"/>
              <a:ext cx="1202" cy="1134"/>
            </a:xfrm>
            <a:prstGeom prst="wedgeEllipseCallout">
              <a:avLst>
                <a:gd name="adj1" fmla="val -133421"/>
                <a:gd name="adj2" fmla="val 107579"/>
              </a:avLst>
            </a:prstGeom>
            <a:grpFill/>
            <a:ln w="38100">
              <a:solidFill>
                <a:srgbClr val="FF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de-DE" b="1">
                <a:solidFill>
                  <a:srgbClr val="000066"/>
                </a:solidFill>
              </a:endParaRPr>
            </a:p>
          </p:txBody>
        </p:sp>
        <p:sp>
          <p:nvSpPr>
            <p:cNvPr id="10268" name="Text Box 28"/>
            <p:cNvSpPr txBox="1">
              <a:spLocks noChangeArrowheads="1"/>
            </p:cNvSpPr>
            <p:nvPr/>
          </p:nvSpPr>
          <p:spPr bwMode="auto">
            <a:xfrm>
              <a:off x="4762" y="436"/>
              <a:ext cx="806" cy="78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 b="1" i="1" dirty="0">
                  <a:solidFill>
                    <a:schemeClr val="accent2">
                      <a:lumMod val="50000"/>
                    </a:schemeClr>
                  </a:solidFill>
                </a:rPr>
                <a:t>Ein</a:t>
              </a:r>
              <a:r>
                <a:rPr lang="de-DE" b="1" dirty="0">
                  <a:solidFill>
                    <a:schemeClr val="accent2">
                      <a:lumMod val="50000"/>
                    </a:schemeClr>
                  </a:solidFill>
                </a:rPr>
                <a:t> Merkmal von mehreren!</a:t>
              </a:r>
            </a:p>
          </p:txBody>
        </p:sp>
      </p:grp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0DE3-4551-412C-89C0-8EA9D8A26476}" type="slidenum">
              <a:rPr lang="de-DE" smtClean="0"/>
              <a:pPr/>
              <a:t>5</a:t>
            </a:fld>
            <a:endParaRPr lang="de-DE"/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531408"/>
              </p:ext>
            </p:extLst>
          </p:nvPr>
        </p:nvGraphicFramePr>
        <p:xfrm>
          <a:off x="1259632" y="3730444"/>
          <a:ext cx="7508443" cy="2602522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527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1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9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42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Hauptschulniveau</a:t>
                      </a:r>
                      <a:endParaRPr kumimoji="0" lang="de-DE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Realschulniveau</a:t>
                      </a:r>
                      <a:endParaRPr kumimoji="0" lang="de-DE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Gymnasialniveau</a:t>
                      </a:r>
                      <a:endParaRPr kumimoji="0" lang="de-DE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Oberschule </a:t>
                      </a:r>
                      <a:r>
                        <a:rPr kumimoji="0" lang="de-DE" sz="2000" b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Riensförde</a:t>
                      </a:r>
                      <a:endParaRPr kumimoji="0" lang="de-DE" sz="20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IGS Stade, KGS Drochtersen</a:t>
                      </a:r>
                    </a:p>
                  </a:txBody>
                  <a:tcPr anchor="ctr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2362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e-DE" sz="20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Realschule Campe</a:t>
                      </a:r>
                      <a:endParaRPr lang="de-DE" dirty="0"/>
                    </a:p>
                  </a:txBody>
                  <a:tcPr anchor="ctr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Vincent Lübeck Gymnasium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Athenaeum Stade</a:t>
                      </a:r>
                      <a:endParaRPr lang="de-DE" dirty="0"/>
                    </a:p>
                  </a:txBody>
                  <a:tcPr anchor="ctr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564681"/>
                  </a:ext>
                </a:extLst>
              </a:tr>
            </a:tbl>
          </a:graphicData>
        </a:graphic>
      </p:graphicFrame>
      <p:sp>
        <p:nvSpPr>
          <p:cNvPr id="10" name="Pfeil nach unten 9"/>
          <p:cNvSpPr/>
          <p:nvPr/>
        </p:nvSpPr>
        <p:spPr>
          <a:xfrm>
            <a:off x="2915816" y="3223060"/>
            <a:ext cx="504056" cy="792088"/>
          </a:xfrm>
          <a:prstGeom prst="down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Pfeil nach unten 10"/>
          <p:cNvSpPr/>
          <p:nvPr/>
        </p:nvSpPr>
        <p:spPr>
          <a:xfrm>
            <a:off x="5160572" y="3223679"/>
            <a:ext cx="504056" cy="792088"/>
          </a:xfrm>
          <a:prstGeom prst="down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Pfeil nach unten 11"/>
          <p:cNvSpPr/>
          <p:nvPr/>
        </p:nvSpPr>
        <p:spPr>
          <a:xfrm>
            <a:off x="7455238" y="3181973"/>
            <a:ext cx="504056" cy="792088"/>
          </a:xfrm>
          <a:prstGeom prst="down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424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260648"/>
            <a:ext cx="7992888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de-DE" sz="4000" b="1" u="sng" dirty="0"/>
              <a:t>Weiterführende Schulen</a:t>
            </a:r>
            <a:br>
              <a:rPr lang="de-DE" sz="4000" b="1" u="sng" dirty="0"/>
            </a:br>
            <a:r>
              <a:rPr lang="de-DE" sz="2000" b="1" u="sng" dirty="0">
                <a:solidFill>
                  <a:srgbClr val="FF0000"/>
                </a:solidFill>
              </a:rPr>
              <a:t>Ein Wechsel bei entsprechenden Leistungen ist immer möglich (Durchlässigkeit)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8424936" cy="530120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de-DE" sz="2800" b="1" dirty="0"/>
              <a:t>Oberschule: </a:t>
            </a:r>
          </a:p>
          <a:p>
            <a:pPr lvl="1"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</a:rPr>
              <a:t>grundlegende und erweiterte Allgemeinbildung</a:t>
            </a:r>
          </a:p>
          <a:p>
            <a:pPr lvl="1"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  <a:ea typeface="Times New Roman" pitchFamily="18" charset="0"/>
                <a:cs typeface="Arial" charset="0"/>
              </a:rPr>
              <a:t>berufliche Orientierung, studienbezogener Bildungsweg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de-DE" sz="2800" b="1" dirty="0"/>
              <a:t>Realschule:</a:t>
            </a:r>
          </a:p>
          <a:p>
            <a:pPr lvl="1"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</a:rPr>
              <a:t>erweiterte Allgemeinbildung</a:t>
            </a:r>
          </a:p>
          <a:p>
            <a:pPr lvl="1"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berufs- oder studienbezogener Bildungsweg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de-DE" sz="2800" b="1" dirty="0"/>
              <a:t>Gymnasium: </a:t>
            </a:r>
          </a:p>
          <a:p>
            <a:pPr lvl="1"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</a:rPr>
              <a:t>breite und vertiefte Allgemeinbildung</a:t>
            </a:r>
          </a:p>
          <a:p>
            <a:pPr lvl="1"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</a:rPr>
              <a:t>stärkt wissenschaftsbezogenes Lernen</a:t>
            </a:r>
          </a:p>
          <a:p>
            <a:pPr lvl="1"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befähigt, Bildungsweg an einer Hochschule aber auch </a:t>
            </a:r>
            <a:br>
              <a:rPr lang="de-DE" sz="2400" b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</a:b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berufsbezogen fortzusetzen</a:t>
            </a:r>
          </a:p>
          <a:p>
            <a:pPr>
              <a:buFont typeface="Arial" pitchFamily="34" charset="0"/>
              <a:buChar char="•"/>
            </a:pPr>
            <a:r>
              <a:rPr lang="de-DE" sz="2800" b="1" dirty="0"/>
              <a:t>Gesamtschule:</a:t>
            </a:r>
          </a:p>
          <a:p>
            <a:pPr lvl="1"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</a:rPr>
              <a:t>grundlegende, erweiterte oder breite und vertiefte Allgemeinbildung </a:t>
            </a:r>
          </a:p>
          <a:p>
            <a:pPr lvl="1"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</a:rPr>
              <a:t>individuelle Schwerpunktbildung entsprechend der Leistungsfähigkeit</a:t>
            </a:r>
          </a:p>
          <a:p>
            <a:pPr lvl="1"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</a:rPr>
              <a:t>befähigt, Bildungsweg </a:t>
            </a:r>
            <a:r>
              <a:rPr lang="de-DE" sz="2400" b="1" dirty="0" err="1">
                <a:solidFill>
                  <a:schemeClr val="accent2">
                    <a:lumMod val="50000"/>
                  </a:schemeClr>
                </a:solidFill>
              </a:rPr>
              <a:t>berufs-oder</a:t>
            </a: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</a:rPr>
              <a:t> studienbezogen fortzusetzen</a:t>
            </a:r>
            <a:endParaRPr lang="de-DE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732240" y="1700808"/>
            <a:ext cx="2016224" cy="3888432"/>
            <a:chOff x="4198" y="1071"/>
            <a:chExt cx="1562" cy="2533"/>
          </a:xfrm>
        </p:grpSpPr>
        <p:sp>
          <p:nvSpPr>
            <p:cNvPr id="6151" name="AutoShape 7"/>
            <p:cNvSpPr>
              <a:spLocks noChangeArrowheads="1"/>
            </p:cNvSpPr>
            <p:nvPr/>
          </p:nvSpPr>
          <p:spPr bwMode="auto">
            <a:xfrm rot="16200000">
              <a:off x="3712" y="1557"/>
              <a:ext cx="2533" cy="1562"/>
            </a:xfrm>
            <a:custGeom>
              <a:avLst/>
              <a:gdLst>
                <a:gd name="G0" fmla="+- 6480 0 0"/>
                <a:gd name="G1" fmla="+- 9330 0 0"/>
                <a:gd name="G2" fmla="+- 5918 0 0"/>
                <a:gd name="G3" fmla="+- 21600 0 6480"/>
                <a:gd name="G4" fmla="+- 21600 0 9330"/>
                <a:gd name="G5" fmla="*/ G0 21600 G3"/>
                <a:gd name="G6" fmla="*/ G1 21600 G3"/>
                <a:gd name="G7" fmla="*/ G2 G3 21600"/>
                <a:gd name="G8" fmla="*/ 10800 21600 G3"/>
                <a:gd name="G9" fmla="*/ G4 21600 G3"/>
                <a:gd name="G10" fmla="+- 21600 0 G7"/>
                <a:gd name="G11" fmla="+- G5 0 G8"/>
                <a:gd name="G12" fmla="+- G6 0 G8"/>
                <a:gd name="G13" fmla="*/ G12 G7 G11"/>
                <a:gd name="G14" fmla="+- 21600 0 G13"/>
                <a:gd name="G15" fmla="+- G0 0 10800"/>
                <a:gd name="G16" fmla="+- G1 0 10800"/>
                <a:gd name="G17" fmla="*/ G2 G16 G15"/>
                <a:gd name="T0" fmla="*/ 10800 w 21600"/>
                <a:gd name="T1" fmla="*/ 0 h 21600"/>
                <a:gd name="T2" fmla="*/ 0 w 21600"/>
                <a:gd name="T3" fmla="*/ 15429 h 21600"/>
                <a:gd name="T4" fmla="*/ 10800 w 21600"/>
                <a:gd name="T5" fmla="*/ 17529 h 21600"/>
                <a:gd name="T6" fmla="*/ 21600 w 21600"/>
                <a:gd name="T7" fmla="*/ 15429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G13 w 21600"/>
                <a:gd name="T13" fmla="*/ G6 h 21600"/>
                <a:gd name="T14" fmla="*/ G14 w 21600"/>
                <a:gd name="T15" fmla="*/ G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00" y="0"/>
                  </a:moveTo>
                  <a:lnTo>
                    <a:pt x="6480" y="5918"/>
                  </a:lnTo>
                  <a:lnTo>
                    <a:pt x="9330" y="5918"/>
                  </a:lnTo>
                  <a:lnTo>
                    <a:pt x="9330" y="13329"/>
                  </a:lnTo>
                  <a:lnTo>
                    <a:pt x="4143" y="13329"/>
                  </a:lnTo>
                  <a:lnTo>
                    <a:pt x="4143" y="9257"/>
                  </a:lnTo>
                  <a:lnTo>
                    <a:pt x="0" y="15429"/>
                  </a:lnTo>
                  <a:lnTo>
                    <a:pt x="4143" y="21600"/>
                  </a:lnTo>
                  <a:lnTo>
                    <a:pt x="4143" y="17529"/>
                  </a:lnTo>
                  <a:lnTo>
                    <a:pt x="17457" y="17529"/>
                  </a:lnTo>
                  <a:lnTo>
                    <a:pt x="17457" y="21600"/>
                  </a:lnTo>
                  <a:lnTo>
                    <a:pt x="21600" y="15429"/>
                  </a:lnTo>
                  <a:lnTo>
                    <a:pt x="17457" y="9257"/>
                  </a:lnTo>
                  <a:lnTo>
                    <a:pt x="17457" y="13329"/>
                  </a:lnTo>
                  <a:lnTo>
                    <a:pt x="12270" y="13329"/>
                  </a:lnTo>
                  <a:lnTo>
                    <a:pt x="12270" y="5918"/>
                  </a:lnTo>
                  <a:lnTo>
                    <a:pt x="15120" y="59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>
                  <a:lumMod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5193" y="1162"/>
              <a:ext cx="323" cy="2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D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U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R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C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H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L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Ä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S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S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I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G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K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E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I</a:t>
              </a:r>
            </a:p>
            <a:p>
              <a:r>
                <a:rPr lang="de-DE" sz="1600" b="1" dirty="0">
                  <a:solidFill>
                    <a:schemeClr val="accent2">
                      <a:lumMod val="50000"/>
                    </a:schemeClr>
                  </a:solidFill>
                </a:rPr>
                <a:t>T</a:t>
              </a:r>
            </a:p>
          </p:txBody>
        </p:sp>
      </p:grp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3D6E5A2-EC83-451F-A719-9AC1370DD5CF}" type="slidenum">
              <a:rPr lang="de-DE" smtClean="0"/>
              <a:pPr/>
              <a:t>6</a:t>
            </a:fld>
            <a:endParaRPr kumimoji="0" lang="de-DE"/>
          </a:p>
        </p:txBody>
      </p:sp>
    </p:spTree>
    <p:extLst>
      <p:ext uri="{BB962C8B-B14F-4D97-AF65-F5344CB8AC3E}">
        <p14:creationId xmlns:p14="http://schemas.microsoft.com/office/powerpoint/2010/main" val="329542405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u="sng" dirty="0"/>
              <a:t>Weiterführende Schulen - Abschlüsse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58246665"/>
              </p:ext>
            </p:extLst>
          </p:nvPr>
        </p:nvGraphicFramePr>
        <p:xfrm>
          <a:off x="533400" y="1700809"/>
          <a:ext cx="8153400" cy="492946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5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9143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HS – Abschluss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Sek I – Abschluss 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Sek I – Abschluss 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Erweiterter </a:t>
                      </a:r>
                    </a:p>
                    <a:p>
                      <a:pPr algn="ctr"/>
                      <a:r>
                        <a:rPr lang="de-DE" dirty="0"/>
                        <a:t>Sek I – Abschluss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Abitur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177"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Oberschule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nach der</a:t>
                      </a:r>
                    </a:p>
                    <a:p>
                      <a:pPr algn="ctr"/>
                      <a:r>
                        <a:rPr lang="de-DE" dirty="0"/>
                        <a:t>9. Klasse 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                     nach der  10. Klasse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-----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0253"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Realschule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nach der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9. Klasse </a:t>
                      </a:r>
                    </a:p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kern="1200" dirty="0"/>
                        <a:t>nach der 10. Klasse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-----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177"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Gesamt-schule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nach der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9. Klasse 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nach der 10. Klasse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i="1" dirty="0"/>
                        <a:t>nach Jg. 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0253"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Gymna-sium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nach der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9. Klasse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nach der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10. Klasse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nach Jg. 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0253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 err="1"/>
                        <a:t>berufl</a:t>
                      </a:r>
                      <a:r>
                        <a:rPr lang="de-DE" sz="1800" b="1" dirty="0"/>
                        <a:t>.</a:t>
                      </a:r>
                      <a:r>
                        <a:rPr lang="de-DE" sz="1800" b="1" baseline="0" dirty="0"/>
                        <a:t> Gymnasium</a:t>
                      </a:r>
                      <a:endParaRPr lang="de-DE" sz="1800" b="1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nach Jg. 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3D6E5A2-EC83-451F-A719-9AC1370DD5CF}" type="slidenum">
              <a:rPr lang="de-DE" smtClean="0"/>
              <a:pPr/>
              <a:t>7</a:t>
            </a:fld>
            <a:endParaRPr kumimoji="0" lang="de-DE"/>
          </a:p>
        </p:txBody>
      </p:sp>
    </p:spTree>
    <p:extLst>
      <p:ext uri="{BB962C8B-B14F-4D97-AF65-F5344CB8AC3E}">
        <p14:creationId xmlns:p14="http://schemas.microsoft.com/office/powerpoint/2010/main" val="264799251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Beschulung unter Bedingungen einen Bedarfs an sonderpädagogischer Unterstützung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784915"/>
          </a:xfrm>
        </p:spPr>
        <p:txBody>
          <a:bodyPr>
            <a:normAutofit fontScale="92500" lnSpcReduction="10000"/>
          </a:bodyPr>
          <a:lstStyle/>
          <a:p>
            <a:r>
              <a:rPr lang="de-DE" sz="2000" dirty="0"/>
              <a:t>Der Bedarf an sonderpädagogischer Unterstützung in den Förderschwerpunkten </a:t>
            </a:r>
            <a:r>
              <a:rPr lang="de-DE" sz="2000" b="1" dirty="0"/>
              <a:t>Hören, Sehen, Sprache, körperlich-motorische Entwicklung oder sozial-emotionale Entwicklung</a:t>
            </a:r>
            <a:r>
              <a:rPr lang="de-DE" sz="2000" dirty="0"/>
              <a:t> wird </a:t>
            </a:r>
            <a:r>
              <a:rPr lang="de-DE" sz="2000" b="1" dirty="0"/>
              <a:t>inklusiv</a:t>
            </a:r>
            <a:r>
              <a:rPr lang="de-DE" sz="2000" dirty="0"/>
              <a:t> in den weiterführenden Schulen durch verschiedene Unterstützungssysteme </a:t>
            </a:r>
            <a:r>
              <a:rPr lang="de-DE" sz="2000" b="1" dirty="0"/>
              <a:t>zielgleich </a:t>
            </a:r>
            <a:r>
              <a:rPr lang="de-DE" sz="2000" dirty="0"/>
              <a:t>abgedeckt. Je nach individuellen Möglichkeiten sind die entsprechenden Schulabschlüsse zu erzielen. </a:t>
            </a:r>
          </a:p>
          <a:p>
            <a:r>
              <a:rPr lang="de-DE" sz="2000" dirty="0"/>
              <a:t>Bei Vorliegen des Förderschwerpunktes </a:t>
            </a:r>
            <a:r>
              <a:rPr lang="de-DE" sz="2000" b="1" dirty="0"/>
              <a:t>Lernen</a:t>
            </a:r>
            <a:r>
              <a:rPr lang="de-DE" sz="2000" dirty="0"/>
              <a:t>  besteht </a:t>
            </a:r>
            <a:r>
              <a:rPr lang="de-DE" sz="2000" b="1" dirty="0"/>
              <a:t>das Recht auf inklusive Beschulung </a:t>
            </a:r>
            <a:r>
              <a:rPr lang="de-DE" sz="2000" dirty="0"/>
              <a:t>an einer weiterführenden Schule</a:t>
            </a:r>
            <a:r>
              <a:rPr lang="de-DE" sz="2000" b="1" dirty="0"/>
              <a:t>.</a:t>
            </a:r>
            <a:r>
              <a:rPr lang="de-DE" sz="2000" dirty="0"/>
              <a:t> Mit der </a:t>
            </a:r>
            <a:r>
              <a:rPr lang="de-DE" sz="2000" b="1" dirty="0"/>
              <a:t>zieldifferenten</a:t>
            </a:r>
            <a:r>
              <a:rPr lang="de-DE" sz="2000" dirty="0"/>
              <a:t> Beschulung wird der </a:t>
            </a:r>
            <a:r>
              <a:rPr lang="de-DE" sz="2000" b="1" dirty="0"/>
              <a:t>Schulabschluss Förderschwerpunkt Lernen (früher: Förderschule Lernen) </a:t>
            </a:r>
            <a:r>
              <a:rPr lang="de-DE" sz="2000" dirty="0"/>
              <a:t>angestrebt.</a:t>
            </a:r>
          </a:p>
          <a:p>
            <a:r>
              <a:rPr lang="de-DE" sz="2000" dirty="0"/>
              <a:t>Bei Vorliegen des Schwerpunktes </a:t>
            </a:r>
            <a:r>
              <a:rPr lang="de-DE" sz="2000" b="1" dirty="0"/>
              <a:t>Geistige Entwicklung </a:t>
            </a:r>
            <a:r>
              <a:rPr lang="de-DE" sz="2000" dirty="0"/>
              <a:t>besteht das </a:t>
            </a:r>
            <a:r>
              <a:rPr lang="de-DE" sz="2000" b="1" dirty="0"/>
              <a:t>Wahlrecht einer inklusiven Beschulung </a:t>
            </a:r>
            <a:r>
              <a:rPr lang="de-DE" sz="2000" dirty="0"/>
              <a:t>an einer weiterführenden  Schule </a:t>
            </a:r>
            <a:r>
              <a:rPr lang="de-DE" sz="2000" b="1" dirty="0"/>
              <a:t>oder an der Förderschule </a:t>
            </a:r>
            <a:r>
              <a:rPr lang="de-DE" sz="2000" b="1" dirty="0" err="1"/>
              <a:t>Ottenbeck</a:t>
            </a:r>
            <a:r>
              <a:rPr lang="de-DE" sz="2000" dirty="0"/>
              <a:t>. In jedem Fall erfolgt eine </a:t>
            </a:r>
            <a:r>
              <a:rPr lang="de-DE" sz="2000" b="1" dirty="0"/>
              <a:t>zieldifferente</a:t>
            </a:r>
            <a:r>
              <a:rPr lang="de-DE" sz="2000" dirty="0"/>
              <a:t> Beschulung, bei der die individuellen Lernziele in den Mittelpunkt rücken. Dem Standard von Schulabschlüssen wird dabei nicht entsprochen. Es besteht die Möglichkeit einer ersatzweisen Beschulung an der Tagesbildungsstätte Buxtehude (Kalle-</a:t>
            </a:r>
            <a:r>
              <a:rPr lang="de-DE" sz="2000" dirty="0" err="1"/>
              <a:t>Gerloff</a:t>
            </a:r>
            <a:r>
              <a:rPr lang="de-DE" sz="2000" dirty="0"/>
              <a:t>-Schule).</a:t>
            </a:r>
          </a:p>
          <a:p>
            <a:pPr marL="457200" indent="-457200">
              <a:buFont typeface="+mj-lt"/>
              <a:buAutoNum type="arabicPeriod"/>
            </a:pPr>
            <a:endParaRPr lang="de-DE" sz="2000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de-DE" smtClean="0"/>
              <a:pPr/>
              <a:t>8</a:t>
            </a:fld>
            <a:endParaRPr kumimoji="0" lang="de-DE"/>
          </a:p>
        </p:txBody>
      </p:sp>
    </p:spTree>
    <p:extLst>
      <p:ext uri="{BB962C8B-B14F-4D97-AF65-F5344CB8AC3E}">
        <p14:creationId xmlns:p14="http://schemas.microsoft.com/office/powerpoint/2010/main" val="11600293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E87C936A-F0AC-498C-9CFF-F6D956F427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5624513"/>
            <a:ext cx="2057400" cy="273844"/>
          </a:xfrm>
        </p:spPr>
        <p:txBody>
          <a:bodyPr/>
          <a:lstStyle/>
          <a:p>
            <a:pPr defTabSz="685800"/>
            <a:fld id="{8BB61084-F883-475A-B734-49AEDFBB4E7C}" type="datetime1">
              <a:rPr lang="de-DE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800"/>
              <a:t>04.11.2024</a:t>
            </a:fld>
            <a:endParaRPr lang="de-DE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81EE96A9-6716-4537-AA15-898F23C56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5624513"/>
            <a:ext cx="3086100" cy="273844"/>
          </a:xfrm>
        </p:spPr>
        <p:txBody>
          <a:bodyPr/>
          <a:lstStyle/>
          <a:p>
            <a:pPr defTabSz="685800"/>
            <a:r>
              <a:rPr lang="de-DE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© Elbmarschen-Schule Drochtersen </a:t>
            </a:r>
          </a:p>
        </p:txBody>
      </p:sp>
      <p:sp>
        <p:nvSpPr>
          <p:cNvPr id="12" name="Foliennummernplatzhalter 5">
            <a:extLst>
              <a:ext uri="{FF2B5EF4-FFF2-40B4-BE49-F238E27FC236}">
                <a16:creationId xmlns:a16="http://schemas.microsoft.com/office/drawing/2014/main" id="{535206AB-A2C0-4AB4-BDFF-8E6E728FA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5624513"/>
            <a:ext cx="2057400" cy="273844"/>
          </a:xfrm>
        </p:spPr>
        <p:txBody>
          <a:bodyPr>
            <a:normAutofit fontScale="92500" lnSpcReduction="10000"/>
          </a:bodyPr>
          <a:lstStyle/>
          <a:p>
            <a:pPr defTabSz="685800"/>
            <a:fld id="{8D4254C7-4041-47CB-B81B-E9B46A4AA9B7}" type="slidenum">
              <a:rPr lang="de-DE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800"/>
              <a:t>9</a:t>
            </a:fld>
            <a:endParaRPr lang="de-DE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11DE7EDC-1001-CAF6-D9D6-F530DBDB94DD}"/>
              </a:ext>
            </a:extLst>
          </p:cNvPr>
          <p:cNvGrpSpPr/>
          <p:nvPr/>
        </p:nvGrpSpPr>
        <p:grpSpPr>
          <a:xfrm>
            <a:off x="2343495" y="332656"/>
            <a:ext cx="4457009" cy="2770563"/>
            <a:chOff x="1247775" y="403412"/>
            <a:chExt cx="6743700" cy="5943600"/>
          </a:xfrm>
        </p:grpSpPr>
        <p:sp>
          <p:nvSpPr>
            <p:cNvPr id="5" name="AutoShape 2">
              <a:extLst>
                <a:ext uri="{FF2B5EF4-FFF2-40B4-BE49-F238E27FC236}">
                  <a16:creationId xmlns:a16="http://schemas.microsoft.com/office/drawing/2014/main" id="{AC65C38F-2E41-D351-0CC9-42E2FD90C3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7775" y="403412"/>
              <a:ext cx="6743700" cy="194310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6" name="Group 3">
              <a:extLst>
                <a:ext uri="{FF2B5EF4-FFF2-40B4-BE49-F238E27FC236}">
                  <a16:creationId xmlns:a16="http://schemas.microsoft.com/office/drawing/2014/main" id="{5E11CC41-7483-0D99-CD3A-AFC5792A0D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00175" y="2460812"/>
              <a:ext cx="1943100" cy="3886200"/>
              <a:chOff x="384" y="1536"/>
              <a:chExt cx="1224" cy="2448"/>
            </a:xfrm>
          </p:grpSpPr>
          <p:sp>
            <p:nvSpPr>
              <p:cNvPr id="18" name="Rectangle 4">
                <a:extLst>
                  <a:ext uri="{FF2B5EF4-FFF2-40B4-BE49-F238E27FC236}">
                    <a16:creationId xmlns:a16="http://schemas.microsoft.com/office/drawing/2014/main" id="{941FD334-2822-EC51-0B45-6E8118411C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536"/>
                <a:ext cx="1224" cy="244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9" name="WordArt 5">
                <a:extLst>
                  <a:ext uri="{FF2B5EF4-FFF2-40B4-BE49-F238E27FC236}">
                    <a16:creationId xmlns:a16="http://schemas.microsoft.com/office/drawing/2014/main" id="{5DD8FDAF-1EE5-3B13-F603-4E7B1300C527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528" y="2208"/>
                <a:ext cx="1038" cy="81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de-DE" sz="3600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a:rPr>
                  <a:t>Haupt-</a:t>
                </a:r>
              </a:p>
              <a:p>
                <a:pPr algn="ctr"/>
                <a:r>
                  <a:rPr lang="de-DE" sz="3600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a:rPr>
                  <a:t>schule</a:t>
                </a: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82C2334-B11A-09E3-55CB-09F6BC8971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33775" y="2460812"/>
              <a:ext cx="2057400" cy="3886200"/>
              <a:chOff x="1728" y="1536"/>
              <a:chExt cx="1296" cy="2448"/>
            </a:xfrm>
          </p:grpSpPr>
          <p:sp>
            <p:nvSpPr>
              <p:cNvPr id="16" name="Rectangle 7">
                <a:extLst>
                  <a:ext uri="{FF2B5EF4-FFF2-40B4-BE49-F238E27FC236}">
                    <a16:creationId xmlns:a16="http://schemas.microsoft.com/office/drawing/2014/main" id="{B926B621-9733-11CF-E25B-B9F82D5F41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8" y="1536"/>
                <a:ext cx="1296" cy="244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7" name="WordArt 8">
                <a:extLst>
                  <a:ext uri="{FF2B5EF4-FFF2-40B4-BE49-F238E27FC236}">
                    <a16:creationId xmlns:a16="http://schemas.microsoft.com/office/drawing/2014/main" id="{76DC2160-D4A4-F398-F917-B011931410E5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872" y="2208"/>
                <a:ext cx="1038" cy="81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de-DE" sz="3600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a:rPr>
                  <a:t>Real-</a:t>
                </a:r>
              </a:p>
              <a:p>
                <a:pPr algn="ctr"/>
                <a:r>
                  <a:rPr lang="de-DE" sz="3600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a:rPr>
                  <a:t>schule</a:t>
                </a:r>
              </a:p>
            </p:txBody>
          </p:sp>
        </p:grp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3BB1D55C-DBCC-BED0-ECF3-A066CE243A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19775" y="2460812"/>
              <a:ext cx="2057400" cy="3886200"/>
              <a:chOff x="3168" y="1536"/>
              <a:chExt cx="1296" cy="2448"/>
            </a:xfrm>
          </p:grpSpPr>
          <p:sp>
            <p:nvSpPr>
              <p:cNvPr id="14" name="Rectangle 10">
                <a:extLst>
                  <a:ext uri="{FF2B5EF4-FFF2-40B4-BE49-F238E27FC236}">
                    <a16:creationId xmlns:a16="http://schemas.microsoft.com/office/drawing/2014/main" id="{03C409AF-F355-14CB-DA88-B97A911FD4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8" y="1536"/>
                <a:ext cx="1296" cy="244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5" name="WordArt 11">
                <a:extLst>
                  <a:ext uri="{FF2B5EF4-FFF2-40B4-BE49-F238E27FC236}">
                    <a16:creationId xmlns:a16="http://schemas.microsoft.com/office/drawing/2014/main" id="{2FCB8444-00A5-771F-6CF4-4FD0214FF1DA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3216" y="2208"/>
                <a:ext cx="1182" cy="81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de-DE" sz="3600" kern="10" dirty="0" err="1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a:rPr>
                  <a:t>Gym</a:t>
                </a:r>
                <a:r>
                  <a:rPr lang="de-DE" sz="3600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a:rPr>
                  <a:t>-</a:t>
                </a:r>
              </a:p>
              <a:p>
                <a:pPr algn="ctr"/>
                <a:r>
                  <a:rPr lang="de-DE" sz="3600" kern="10" dirty="0" err="1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a:rPr>
                  <a:t>nasium</a:t>
                </a:r>
                <a:endParaRPr lang="de-DE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a:endParaRPr>
              </a:p>
            </p:txBody>
          </p:sp>
        </p:grpSp>
      </p:grpSp>
      <p:pic>
        <p:nvPicPr>
          <p:cNvPr id="20" name="Picture 2" descr="Logo2020_EMS_final_oMuW">
            <a:extLst>
              <a:ext uri="{FF2B5EF4-FFF2-40B4-BE49-F238E27FC236}">
                <a16:creationId xmlns:a16="http://schemas.microsoft.com/office/drawing/2014/main" id="{FC47E345-DE0D-AB62-DDEA-29B1DCFC23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431" y="581298"/>
            <a:ext cx="1133293" cy="610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ADFA1A65-AA40-F35E-14D0-AAC9DBCDB15A}"/>
              </a:ext>
            </a:extLst>
          </p:cNvPr>
          <p:cNvSpPr/>
          <p:nvPr/>
        </p:nvSpPr>
        <p:spPr>
          <a:xfrm>
            <a:off x="323528" y="3284984"/>
            <a:ext cx="8640960" cy="357301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Die Elbmarschen-Schule Drochtersen stellt sich vor: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 11. 11. 2024, 19 Uhr Grundschule Drochtersen.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 01. 04. 2025, 19 Uhr Grundschule </a:t>
            </a:r>
            <a:r>
              <a:rPr kumimoji="0" lang="de-DE" sz="2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Bützfleth</a:t>
            </a:r>
            <a:r>
              <a:rPr kumimoji="0" lang="de-DE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Bei uns sind vom Abitur bis zum Förderschulabschluss alle Schulabschlüsse möglich!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Alle Interessenten sind herzlich willkommen.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8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94D85C"/>
      </a:accent1>
      <a:accent2>
        <a:srgbClr val="92D050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623</Words>
  <Application>Microsoft Office PowerPoint</Application>
  <PresentationFormat>Bildschirmpräsentation (4:3)</PresentationFormat>
  <Paragraphs>154</Paragraphs>
  <Slides>10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10</vt:i4>
      </vt:variant>
    </vt:vector>
  </HeadingPairs>
  <TitlesOfParts>
    <vt:vector size="19" baseType="lpstr">
      <vt:lpstr>Arial</vt:lpstr>
      <vt:lpstr>Calibri</vt:lpstr>
      <vt:lpstr>Georgia</vt:lpstr>
      <vt:lpstr>Times New Roman</vt:lpstr>
      <vt:lpstr>Tw Cen MT</vt:lpstr>
      <vt:lpstr>Wingdings</vt:lpstr>
      <vt:lpstr>Wingdings 2</vt:lpstr>
      <vt:lpstr>Galathea</vt:lpstr>
      <vt:lpstr>Benutzerdefiniertes Design</vt:lpstr>
      <vt:lpstr>Informationen 2024 Beratung zum Übergang in die weiterführenden Schulen</vt:lpstr>
      <vt:lpstr>Rechtliche Vorgaben</vt:lpstr>
      <vt:lpstr>Zeitlicher Ablauf der Beratung zum Übergang im Schuljahr 2024/2025</vt:lpstr>
      <vt:lpstr>Kriterien für die Beratung anlässlich des Übergangs von Klasse 4 nach 5</vt:lpstr>
      <vt:lpstr>Leistungsstand</vt:lpstr>
      <vt:lpstr>Weiterführende Schulen Ein Wechsel bei entsprechenden Leistungen ist immer möglich (Durchlässigkeit)</vt:lpstr>
      <vt:lpstr>Weiterführende Schulen - Abschlüsse</vt:lpstr>
      <vt:lpstr>Beschulung unter Bedingungen einen Bedarfs an sonderpädagogischer Unterstützung</vt:lpstr>
      <vt:lpstr>PowerPoint-Präsentation</vt:lpstr>
      <vt:lpstr>Wo finde ich was?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2012-10-17T08:41:09Z</dcterms:created>
  <dcterms:modified xsi:type="dcterms:W3CDTF">2024-11-04T13:02:02Z</dcterms:modified>
</cp:coreProperties>
</file>