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3" r:id="rId3"/>
    <p:sldId id="304" r:id="rId4"/>
    <p:sldId id="273" r:id="rId5"/>
    <p:sldId id="333" r:id="rId6"/>
    <p:sldId id="301" r:id="rId7"/>
    <p:sldId id="288" r:id="rId8"/>
    <p:sldId id="287" r:id="rId9"/>
    <p:sldId id="307" r:id="rId10"/>
    <p:sldId id="263" r:id="rId11"/>
    <p:sldId id="266" r:id="rId12"/>
    <p:sldId id="264" r:id="rId13"/>
    <p:sldId id="335" r:id="rId14"/>
    <p:sldId id="302" r:id="rId15"/>
    <p:sldId id="312" r:id="rId16"/>
    <p:sldId id="336" r:id="rId17"/>
    <p:sldId id="324" r:id="rId18"/>
    <p:sldId id="334" r:id="rId19"/>
    <p:sldId id="337" r:id="rId20"/>
    <p:sldId id="306" r:id="rId21"/>
    <p:sldId id="340" r:id="rId22"/>
    <p:sldId id="341" r:id="rId23"/>
    <p:sldId id="342" r:id="rId24"/>
    <p:sldId id="338" r:id="rId25"/>
    <p:sldId id="321" r:id="rId26"/>
    <p:sldId id="347" r:id="rId27"/>
    <p:sldId id="345" r:id="rId28"/>
    <p:sldId id="346" r:id="rId29"/>
    <p:sldId id="311" r:id="rId3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3" autoAdjust="0"/>
    <p:restoredTop sz="92830"/>
  </p:normalViewPr>
  <p:slideViewPr>
    <p:cSldViewPr snapToGrid="0">
      <p:cViewPr varScale="1">
        <p:scale>
          <a:sx n="111" d="100"/>
          <a:sy n="111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41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59750-421D-435D-AFFA-70ED0742995B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2EB2-8DDE-4DB9-9979-8F8C0352AE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6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FF0A5-F532-4D6E-81C5-7FD5C06B506C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E1A17-E179-4E49-A1A9-0F3EC0CB7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0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03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02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15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96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09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84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72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1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538" y="5201349"/>
            <a:ext cx="1099377" cy="15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2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20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88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355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70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5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84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89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86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s-hahle.de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0" y="229783"/>
            <a:ext cx="6010101" cy="798022"/>
          </a:xfrm>
        </p:spPr>
        <p:txBody>
          <a:bodyPr anchor="b">
            <a:norm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Frutiger-Bold"/>
              </a:rPr>
              <a:t>An einem Strang ziehen:</a:t>
            </a:r>
            <a:endParaRPr lang="de-DE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81947" y="3319520"/>
            <a:ext cx="6024154" cy="2510675"/>
          </a:xfrm>
        </p:spPr>
        <p:txBody>
          <a:bodyPr anchor="t">
            <a:normAutofit fontScale="85000" lnSpcReduction="10000"/>
          </a:bodyPr>
          <a:lstStyle/>
          <a:p>
            <a:pPr algn="l">
              <a:lnSpc>
                <a:spcPct val="160000"/>
              </a:lnSpc>
              <a:spcAft>
                <a:spcPts val="600"/>
              </a:spcAft>
            </a:pPr>
            <a:r>
              <a:rPr lang="de-DE" sz="3000" b="1" dirty="0">
                <a:solidFill>
                  <a:schemeClr val="bg1"/>
                </a:solidFill>
                <a:latin typeface="Frutiger-Bold"/>
              </a:rPr>
              <a:t>8 Jahre Bildungshaus</a:t>
            </a:r>
            <a:r>
              <a:rPr lang="de-D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mehr Bildungsgerechtigkeit für alle Kinder?</a:t>
            </a:r>
          </a:p>
          <a:p>
            <a:pPr algn="l">
              <a:lnSpc>
                <a:spcPct val="160000"/>
              </a:lnSpc>
              <a:spcAft>
                <a:spcPts val="600"/>
              </a:spcAft>
            </a:pPr>
            <a:r>
              <a:rPr lang="de-D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Bestandsaufnahme &amp; Perspektiven </a:t>
            </a:r>
            <a:endParaRPr lang="de-DE" sz="3000" b="1" dirty="0">
              <a:solidFill>
                <a:schemeClr val="bg1"/>
              </a:solidFill>
              <a:latin typeface="Frutiger-Bold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19" y="489204"/>
            <a:ext cx="3191569" cy="451142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9596E4-F31A-4B43-9C3A-5CD980B1A376}"/>
              </a:ext>
            </a:extLst>
          </p:cNvPr>
          <p:cNvSpPr txBox="1"/>
          <p:nvPr/>
        </p:nvSpPr>
        <p:spPr>
          <a:xfrm>
            <a:off x="3728770" y="6197020"/>
            <a:ext cx="352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Februar 2020</a:t>
            </a:r>
          </a:p>
        </p:txBody>
      </p:sp>
    </p:spTree>
    <p:extLst>
      <p:ext uri="{BB962C8B-B14F-4D97-AF65-F5344CB8AC3E}">
        <p14:creationId xmlns:p14="http://schemas.microsoft.com/office/powerpoint/2010/main" val="62057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3322" y="277739"/>
            <a:ext cx="7772400" cy="1012806"/>
          </a:xfrm>
          <a:solidFill>
            <a:srgbClr val="FFFFFF">
              <a:alpha val="10000"/>
            </a:srgbClr>
          </a:solidFill>
          <a:ln w="25400" cap="sq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b="1" kern="1200" dirty="0" err="1">
                <a:latin typeface="+mj-lt"/>
                <a:ea typeface="+mj-ea"/>
                <a:cs typeface="+mj-cs"/>
              </a:rPr>
              <a:t>Lernwerkstatt</a:t>
            </a:r>
            <a:r>
              <a:rPr lang="en-US" sz="6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atin typeface="+mj-lt"/>
                <a:ea typeface="+mj-ea"/>
                <a:cs typeface="+mj-cs"/>
              </a:rPr>
              <a:t>Sprache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94" r="12041" b="2"/>
          <a:stretch/>
        </p:blipFill>
        <p:spPr>
          <a:xfrm>
            <a:off x="64677" y="2801206"/>
            <a:ext cx="3877290" cy="405679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8" r="19713" b="2"/>
          <a:stretch/>
        </p:blipFill>
        <p:spPr>
          <a:xfrm>
            <a:off x="4345832" y="1697895"/>
            <a:ext cx="3879284" cy="405679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2" r="19272" b="2"/>
          <a:stretch/>
        </p:blipFill>
        <p:spPr>
          <a:xfrm>
            <a:off x="8413439" y="2931621"/>
            <a:ext cx="3752645" cy="39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Leseclub („Stiftung Lesen“)</a:t>
            </a:r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95" r="302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17715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7" r="17471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6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9275" y="640081"/>
            <a:ext cx="3927766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Lernwerkstatt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Naturwissenschaften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/ Garten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715963"/>
            <a:ext cx="3652838" cy="2654300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15963"/>
            <a:ext cx="3667125" cy="26717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452813"/>
            <a:ext cx="3652838" cy="26828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71863"/>
            <a:ext cx="3667125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0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Basis-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kompetenzen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entwickeln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12614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ca. 40% der </a:t>
            </a:r>
            <a:r>
              <a:rPr lang="en-US" sz="2400" dirty="0" err="1"/>
              <a:t>Schüler</a:t>
            </a:r>
            <a:r>
              <a:rPr lang="en-US" sz="2400" dirty="0"/>
              <a:t> </a:t>
            </a:r>
            <a:r>
              <a:rPr lang="en-US" sz="2400" dirty="0" err="1"/>
              <a:t>besuchen</a:t>
            </a:r>
            <a:r>
              <a:rPr lang="en-US" sz="2400" dirty="0"/>
              <a:t> die </a:t>
            </a:r>
            <a:r>
              <a:rPr lang="en-US" sz="2400" dirty="0" err="1"/>
              <a:t>Vorschule</a:t>
            </a:r>
            <a:r>
              <a:rPr lang="en-US" sz="2400" dirty="0"/>
              <a:t> und </a:t>
            </a:r>
            <a:r>
              <a:rPr lang="en-US" sz="2400" dirty="0" err="1"/>
              <a:t>erhalten</a:t>
            </a:r>
            <a:r>
              <a:rPr lang="en-US" sz="2400" dirty="0"/>
              <a:t> </a:t>
            </a:r>
            <a:r>
              <a:rPr lang="en-US" sz="2400" dirty="0" err="1"/>
              <a:t>dadurch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bessere</a:t>
            </a:r>
            <a:r>
              <a:rPr lang="en-US" sz="2400" dirty="0"/>
              <a:t> Chance,  </a:t>
            </a:r>
            <a:r>
              <a:rPr lang="en-US" sz="2400" dirty="0" err="1"/>
              <a:t>erfolgreich</a:t>
            </a:r>
            <a:r>
              <a:rPr lang="en-US" sz="2400" dirty="0"/>
              <a:t> in der </a:t>
            </a:r>
            <a:r>
              <a:rPr lang="en-US" sz="2400" dirty="0" err="1"/>
              <a:t>Grundschule</a:t>
            </a:r>
            <a:r>
              <a:rPr lang="en-US" sz="2400" dirty="0"/>
              <a:t> </a:t>
            </a:r>
            <a:r>
              <a:rPr lang="en-US" sz="2400" dirty="0" err="1"/>
              <a:t>mitzuarbeiten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400" b="1" dirty="0"/>
              <a:t>kooperative und professionsübergreifende Vorschularbeit</a:t>
            </a:r>
            <a:r>
              <a:rPr lang="de-DE" sz="2400" dirty="0"/>
              <a:t> im Bildungshaus: ein Erzieher und eine Lehrkraft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400" dirty="0"/>
              <a:t>anschließende Betreuung in der Kindertagesstätte (Hort) im Bildungshaus möglich</a:t>
            </a:r>
          </a:p>
        </p:txBody>
      </p:sp>
    </p:spTree>
    <p:extLst>
      <p:ext uri="{BB962C8B-B14F-4D97-AF65-F5344CB8AC3E}">
        <p14:creationId xmlns:p14="http://schemas.microsoft.com/office/powerpoint/2010/main" val="3080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2800" dirty="0">
                <a:solidFill>
                  <a:schemeClr val="accent1"/>
                </a:solidFill>
              </a:rPr>
              <a:t>Mehr Bildungsgerechtigkeit durch...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b="1" dirty="0"/>
              <a:t>Intensive Kooperationen mit den Eltern</a:t>
            </a:r>
          </a:p>
          <a:p>
            <a:pPr lvl="1"/>
            <a:r>
              <a:rPr lang="de-DE" dirty="0"/>
              <a:t>Einzelberatung </a:t>
            </a:r>
            <a:r>
              <a:rPr lang="de-DE" b="1" dirty="0"/>
              <a:t>vor der Einschulung</a:t>
            </a:r>
          </a:p>
          <a:p>
            <a:pPr lvl="1"/>
            <a:r>
              <a:rPr lang="de-DE" dirty="0"/>
              <a:t>Elternabend </a:t>
            </a:r>
            <a:r>
              <a:rPr lang="de-DE" b="1" dirty="0"/>
              <a:t>1 Jahr vor der Einschulung </a:t>
            </a:r>
            <a:r>
              <a:rPr lang="de-DE" dirty="0"/>
              <a:t>in Kooperation mit den Kindertagesstätten und der Schule </a:t>
            </a:r>
          </a:p>
          <a:p>
            <a:pPr lvl="1"/>
            <a:r>
              <a:rPr lang="de-DE" b="1" dirty="0"/>
              <a:t>gezielte Aktivitäten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66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Person, Raum, Kind enthält.&#10;&#10;Automatisch generierte Beschreibung">
            <a:extLst>
              <a:ext uri="{FF2B5EF4-FFF2-40B4-BE49-F238E27FC236}">
                <a16:creationId xmlns:a16="http://schemas.microsoft.com/office/drawing/2014/main" id="{3D9AA10C-3A69-2B42-8449-3ED3CCF1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629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9" name="Grafik 8" descr="Ein Bild, das drinnen, Person, sitzend, Kind enthält.&#10;&#10;Automatisch generierte Beschreibung">
            <a:extLst>
              <a:ext uri="{FF2B5EF4-FFF2-40B4-BE49-F238E27FC236}">
                <a16:creationId xmlns:a16="http://schemas.microsoft.com/office/drawing/2014/main" id="{99985674-F67F-314F-A6EE-C246E4E28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25276" b="-4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7" name="Grafik 6" descr="Ein Bild, das draußen, Gras, Feld, Schmutz enthält.&#10;&#10;Automatisch generierte Beschreibung">
            <a:extLst>
              <a:ext uri="{FF2B5EF4-FFF2-40B4-BE49-F238E27FC236}">
                <a16:creationId xmlns:a16="http://schemas.microsoft.com/office/drawing/2014/main" id="{1A7A693D-AD47-C24C-AEC4-684CD45BD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20728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5" name="Grafik 4" descr="Ein Bild, das Gras, draußen, Parken, Feld enthält.&#10;&#10;Automatisch generierte Beschreibung">
            <a:extLst>
              <a:ext uri="{FF2B5EF4-FFF2-40B4-BE49-F238E27FC236}">
                <a16:creationId xmlns:a16="http://schemas.microsoft.com/office/drawing/2014/main" id="{49BCD229-057D-1446-8ADC-FBFA13EA1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2004" b="-1"/>
          <a:stretch/>
        </p:blipFill>
        <p:spPr>
          <a:xfrm>
            <a:off x="6134101" y="1613609"/>
            <a:ext cx="4543731" cy="49226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BE881A2-C4D6-334B-9AC5-82572B0030EA}"/>
              </a:ext>
            </a:extLst>
          </p:cNvPr>
          <p:cNvSpPr/>
          <p:nvPr/>
        </p:nvSpPr>
        <p:spPr>
          <a:xfrm>
            <a:off x="6140198" y="0"/>
            <a:ext cx="5730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/>
              <a:t>Aktivitäten: kulinarischer Leseabend, Garteneinsatz mit Grillen, Laterne laufen „mit dem Bildungshaus“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61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Beratung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&amp;</a:t>
            </a:r>
            <a:r>
              <a:rPr lang="de-DE" dirty="0">
                <a:solidFill>
                  <a:schemeClr val="accent1"/>
                </a:solidFill>
              </a:rPr>
              <a:t> Prozess-begleitung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/>
              <a:t>Beratungszentrum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</a:t>
            </a:r>
            <a:r>
              <a:rPr lang="en-US" sz="2400" dirty="0" err="1"/>
              <a:t>emotionale</a:t>
            </a:r>
            <a:r>
              <a:rPr lang="en-US" sz="2400" dirty="0"/>
              <a:t> und </a:t>
            </a:r>
            <a:r>
              <a:rPr lang="en-US" sz="2400" dirty="0" err="1"/>
              <a:t>soziale</a:t>
            </a:r>
            <a:r>
              <a:rPr lang="en-US" sz="2400" dirty="0"/>
              <a:t> </a:t>
            </a:r>
            <a:r>
              <a:rPr lang="en-US" sz="2400" dirty="0" err="1"/>
              <a:t>Entwicklung</a:t>
            </a:r>
            <a:r>
              <a:rPr lang="en-US" sz="2400" dirty="0"/>
              <a:t> (</a:t>
            </a:r>
            <a:r>
              <a:rPr lang="en-US" sz="2400" dirty="0" err="1"/>
              <a:t>BeSE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721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Prävention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„</a:t>
            </a:r>
            <a:r>
              <a:rPr lang="en-US" sz="2400"/>
              <a:t>Hahler</a:t>
            </a:r>
            <a:r>
              <a:rPr lang="en-US" sz="2400" dirty="0"/>
              <a:t> Kids“: </a:t>
            </a:r>
            <a:endParaRPr lang="en-US" sz="2400"/>
          </a:p>
          <a:p>
            <a:pPr marL="6858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Der </a:t>
            </a:r>
            <a:r>
              <a:rPr lang="en-US" sz="2400"/>
              <a:t>Diakonie-Verband</a:t>
            </a:r>
            <a:r>
              <a:rPr lang="en-US" sz="2400" dirty="0"/>
              <a:t> </a:t>
            </a:r>
            <a:r>
              <a:rPr lang="en-US" sz="2400"/>
              <a:t>bietet</a:t>
            </a:r>
            <a:r>
              <a:rPr lang="en-US" sz="2400" dirty="0"/>
              <a:t> </a:t>
            </a:r>
            <a:r>
              <a:rPr lang="en-US" sz="2400"/>
              <a:t>im</a:t>
            </a:r>
            <a:r>
              <a:rPr lang="en-US" sz="2400" dirty="0"/>
              <a:t> </a:t>
            </a:r>
            <a:r>
              <a:rPr lang="en-US" sz="2400"/>
              <a:t>Auftrag</a:t>
            </a:r>
            <a:r>
              <a:rPr lang="en-US" sz="2400" dirty="0"/>
              <a:t> des </a:t>
            </a:r>
            <a:r>
              <a:rPr lang="en-US" sz="2400"/>
              <a:t>Jugendamtes</a:t>
            </a:r>
            <a:r>
              <a:rPr lang="en-US" sz="2400" dirty="0"/>
              <a:t> des </a:t>
            </a:r>
            <a:r>
              <a:rPr lang="en-US" sz="2400"/>
              <a:t>Landkreises</a:t>
            </a:r>
            <a:r>
              <a:rPr lang="en-US" sz="2400" dirty="0"/>
              <a:t> Stade die </a:t>
            </a:r>
            <a:r>
              <a:rPr lang="en-US" sz="2400"/>
              <a:t>Soziale</a:t>
            </a:r>
            <a:r>
              <a:rPr lang="en-US" sz="2400" dirty="0"/>
              <a:t> </a:t>
            </a:r>
            <a:r>
              <a:rPr lang="en-US" sz="2400"/>
              <a:t>Gruppenarbeit</a:t>
            </a:r>
            <a:r>
              <a:rPr lang="en-US" sz="2400" dirty="0"/>
              <a:t> an.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6467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Übergänge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gestalten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Jugendhaus</a:t>
            </a:r>
            <a:r>
              <a:rPr lang="en-US" sz="2400" dirty="0"/>
              <a:t> </a:t>
            </a:r>
            <a:r>
              <a:rPr lang="en-US" sz="2400" dirty="0" err="1"/>
              <a:t>Hahle</a:t>
            </a:r>
            <a:r>
              <a:rPr lang="en-US" sz="2400" dirty="0"/>
              <a:t> - </a:t>
            </a:r>
            <a:r>
              <a:rPr lang="en-US" sz="2400" dirty="0" err="1"/>
              <a:t>Treffpunkt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Kinder ab der 4. </a:t>
            </a:r>
            <a:r>
              <a:rPr lang="en-US" sz="2400" dirty="0" err="1"/>
              <a:t>Klasse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958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as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Jugendamt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Hilfsinstanz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Frühzeitige</a:t>
            </a:r>
            <a:r>
              <a:rPr lang="en-US" sz="2400" dirty="0"/>
              <a:t> </a:t>
            </a:r>
            <a:r>
              <a:rPr lang="en-US" sz="2400" dirty="0" err="1"/>
              <a:t>Einladung</a:t>
            </a:r>
            <a:r>
              <a:rPr lang="en-US" sz="2400" dirty="0"/>
              <a:t> </a:t>
            </a:r>
            <a:r>
              <a:rPr lang="en-US" sz="2400" dirty="0" err="1"/>
              <a:t>zum</a:t>
            </a:r>
            <a:r>
              <a:rPr lang="en-US" sz="2400" dirty="0"/>
              <a:t> “</a:t>
            </a:r>
            <a:r>
              <a:rPr lang="en-US" sz="2400" dirty="0" err="1"/>
              <a:t>Runden</a:t>
            </a:r>
            <a:r>
              <a:rPr lang="en-US" sz="2400" dirty="0"/>
              <a:t> Tisch”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Familie</a:t>
            </a:r>
            <a:r>
              <a:rPr lang="en-US" sz="2400" dirty="0"/>
              <a:t>, Schule, Kita und </a:t>
            </a:r>
            <a:r>
              <a:rPr lang="en-US" sz="2400" dirty="0" err="1"/>
              <a:t>Jugendamt</a:t>
            </a:r>
            <a:r>
              <a:rPr lang="en-US" sz="2400" dirty="0"/>
              <a:t>, </a:t>
            </a:r>
            <a:r>
              <a:rPr lang="en-US" sz="2400" dirty="0" err="1"/>
              <a:t>wenn</a:t>
            </a:r>
            <a:r>
              <a:rPr lang="en-US" sz="2400" dirty="0"/>
              <a:t> der </a:t>
            </a:r>
            <a:r>
              <a:rPr lang="en-US" sz="2400" dirty="0" err="1"/>
              <a:t>Hilfebedarf</a:t>
            </a:r>
            <a:r>
              <a:rPr lang="en-US" sz="2400" dirty="0"/>
              <a:t> in den </a:t>
            </a:r>
            <a:r>
              <a:rPr lang="en-US" sz="2400" dirty="0" err="1"/>
              <a:t>Familien</a:t>
            </a:r>
            <a:r>
              <a:rPr lang="en-US" sz="2400" dirty="0"/>
              <a:t> </a:t>
            </a:r>
            <a:r>
              <a:rPr lang="en-US" sz="2400" dirty="0" err="1"/>
              <a:t>größer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108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E9BBCD8-FDD6-124A-9B3C-0252D4A15BA7}"/>
              </a:ext>
            </a:extLst>
          </p:cNvPr>
          <p:cNvSpPr/>
          <p:nvPr/>
        </p:nvSpPr>
        <p:spPr>
          <a:xfrm>
            <a:off x="6231866" y="5247408"/>
            <a:ext cx="5269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/>
              <a:t>Kindertagesstätte</a:t>
            </a:r>
            <a:r>
              <a:rPr lang="de-DE" sz="2800" dirty="0"/>
              <a:t> im Bildungshaus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04FEC4-5543-3C43-9DF8-BAB1BCD935AD}"/>
              </a:ext>
            </a:extLst>
          </p:cNvPr>
          <p:cNvSpPr txBox="1"/>
          <p:nvPr/>
        </p:nvSpPr>
        <p:spPr>
          <a:xfrm>
            <a:off x="6231866" y="4026888"/>
            <a:ext cx="54521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Grundschule</a:t>
            </a:r>
            <a:r>
              <a:rPr lang="de-DE" sz="2800" dirty="0"/>
              <a:t> </a:t>
            </a:r>
            <a:r>
              <a:rPr lang="de-DE" sz="2800" dirty="0" err="1"/>
              <a:t>Hahle</a:t>
            </a:r>
            <a:r>
              <a:rPr lang="de-DE" sz="2800" dirty="0"/>
              <a:t> im Bildungshaus</a:t>
            </a:r>
          </a:p>
          <a:p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5DC990-31A2-CE4F-AC04-D6359A297C3E}"/>
              </a:ext>
            </a:extLst>
          </p:cNvPr>
          <p:cNvSpPr txBox="1"/>
          <p:nvPr/>
        </p:nvSpPr>
        <p:spPr>
          <a:xfrm>
            <a:off x="1484872" y="4026889"/>
            <a:ext cx="3518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DRK-</a:t>
            </a:r>
            <a:r>
              <a:rPr lang="de-DE" sz="2800" b="1" dirty="0"/>
              <a:t>Kindertagesstätte</a:t>
            </a:r>
          </a:p>
          <a:p>
            <a:endParaRPr lang="de-DE" sz="28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5EAF4D4-A7D5-2140-A424-4B0AF513391A}"/>
              </a:ext>
            </a:extLst>
          </p:cNvPr>
          <p:cNvSpPr/>
          <p:nvPr/>
        </p:nvSpPr>
        <p:spPr>
          <a:xfrm>
            <a:off x="1532048" y="5079637"/>
            <a:ext cx="3737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/>
              <a:t>Kindertagesstätte</a:t>
            </a:r>
            <a:r>
              <a:rPr lang="de-DE" sz="2800" dirty="0"/>
              <a:t> </a:t>
            </a:r>
            <a:r>
              <a:rPr lang="de-DE" sz="2800" dirty="0" err="1"/>
              <a:t>Hahle</a:t>
            </a:r>
            <a:endParaRPr lang="de-DE" sz="2800" dirty="0"/>
          </a:p>
        </p:txBody>
      </p:sp>
      <p:sp>
        <p:nvSpPr>
          <p:cNvPr id="11" name="Rahmen 10">
            <a:extLst>
              <a:ext uri="{FF2B5EF4-FFF2-40B4-BE49-F238E27FC236}">
                <a16:creationId xmlns:a16="http://schemas.microsoft.com/office/drawing/2014/main" id="{11D990F6-30D9-C741-B007-187EDF864E98}"/>
              </a:ext>
            </a:extLst>
          </p:cNvPr>
          <p:cNvSpPr/>
          <p:nvPr/>
        </p:nvSpPr>
        <p:spPr>
          <a:xfrm>
            <a:off x="508000" y="3237255"/>
            <a:ext cx="11684000" cy="350123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solidFill>
                <a:schemeClr val="tx1"/>
              </a:solidFill>
            </a:endParaRPr>
          </a:p>
        </p:txBody>
      </p:sp>
      <p:sp>
        <p:nvSpPr>
          <p:cNvPr id="12" name="Dreieck 11">
            <a:extLst>
              <a:ext uri="{FF2B5EF4-FFF2-40B4-BE49-F238E27FC236}">
                <a16:creationId xmlns:a16="http://schemas.microsoft.com/office/drawing/2014/main" id="{78028FBA-4725-774F-8B68-FAEFD147AE42}"/>
              </a:ext>
            </a:extLst>
          </p:cNvPr>
          <p:cNvSpPr/>
          <p:nvPr/>
        </p:nvSpPr>
        <p:spPr>
          <a:xfrm>
            <a:off x="508000" y="0"/>
            <a:ext cx="11684000" cy="3204047"/>
          </a:xfrm>
          <a:prstGeom prst="triangle">
            <a:avLst>
              <a:gd name="adj" fmla="val 47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CB79491-7DEE-484E-AC78-7511EEED69F9}"/>
              </a:ext>
            </a:extLst>
          </p:cNvPr>
          <p:cNvSpPr/>
          <p:nvPr/>
        </p:nvSpPr>
        <p:spPr>
          <a:xfrm>
            <a:off x="4122057" y="1449721"/>
            <a:ext cx="4621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5400" dirty="0"/>
              <a:t>Bildungshaus </a:t>
            </a:r>
            <a:r>
              <a:rPr lang="de-DE" sz="5400" dirty="0" err="1"/>
              <a:t>Hahle</a:t>
            </a:r>
            <a:endParaRPr lang="de-DE" sz="5400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42BF24C-48EB-BD4C-A7C3-08BB0334B7F5}"/>
              </a:ext>
            </a:extLst>
          </p:cNvPr>
          <p:cNvCxnSpPr/>
          <p:nvPr/>
        </p:nvCxnSpPr>
        <p:spPr>
          <a:xfrm>
            <a:off x="5878286" y="3672114"/>
            <a:ext cx="0" cy="25690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30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accent1"/>
                </a:solidFill>
              </a:rPr>
              <a:t>Kinder individuell im „Lernen-Lernen“ stärken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sz="2400" b="1" dirty="0"/>
              <a:t>Zusatzmodul</a:t>
            </a:r>
            <a:r>
              <a:rPr lang="de-DE" sz="2400" dirty="0"/>
              <a:t> (optional): Wie bereite ich mich auf Tests und Klassenarbeiten vor? Wie strukturiere ich meine Arbeitsprozesse im häuslichen Umfeld?</a:t>
            </a:r>
          </a:p>
        </p:txBody>
      </p:sp>
    </p:spTree>
    <p:extLst>
      <p:ext uri="{BB962C8B-B14F-4D97-AF65-F5344CB8AC3E}">
        <p14:creationId xmlns:p14="http://schemas.microsoft.com/office/powerpoint/2010/main" val="2692466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2C3CA3F-9A64-C347-BC52-9186F8441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" y="358446"/>
            <a:ext cx="9020604" cy="61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8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538A67D-915E-1C4C-ADF4-A97E778E8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6" y="285141"/>
            <a:ext cx="9305839" cy="59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5730837-1FCB-D64A-BE43-8E1A55929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4" y="781049"/>
            <a:ext cx="10799411" cy="18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1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FAC2A1-5141-244A-B6BD-698DE2F9DA89}"/>
              </a:ext>
            </a:extLst>
          </p:cNvPr>
          <p:cNvSpPr txBox="1"/>
          <p:nvPr/>
        </p:nvSpPr>
        <p:spPr>
          <a:xfrm>
            <a:off x="4380588" y="965199"/>
            <a:ext cx="6766078" cy="492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Perspektiven und Stolpersteine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Fehlende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Ressourcen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 </a:t>
            </a:r>
            <a:r>
              <a:rPr lang="en-US" sz="2400"/>
              <a:t>fehlt</a:t>
            </a:r>
            <a:r>
              <a:rPr lang="en-US" sz="2400" dirty="0"/>
              <a:t> an (</a:t>
            </a:r>
            <a:r>
              <a:rPr lang="en-US" sz="2400"/>
              <a:t>unserer</a:t>
            </a:r>
            <a:r>
              <a:rPr lang="en-US" sz="2400" dirty="0"/>
              <a:t>) Schule </a:t>
            </a:r>
            <a:r>
              <a:rPr lang="en-US" sz="2400"/>
              <a:t>mit</a:t>
            </a:r>
            <a:r>
              <a:rPr lang="en-US" sz="2400" dirty="0"/>
              <a:t> </a:t>
            </a:r>
            <a:r>
              <a:rPr lang="en-US" sz="2400"/>
              <a:t>erhöhter</a:t>
            </a:r>
            <a:r>
              <a:rPr lang="en-US" sz="2400" dirty="0"/>
              <a:t> </a:t>
            </a:r>
            <a:r>
              <a:rPr lang="en-US" sz="2400"/>
              <a:t>Zahl</a:t>
            </a:r>
            <a:r>
              <a:rPr lang="en-US" sz="2400" dirty="0"/>
              <a:t> an </a:t>
            </a:r>
            <a:r>
              <a:rPr lang="en-US" sz="2400"/>
              <a:t>bildungsbenachteiligten</a:t>
            </a:r>
            <a:r>
              <a:rPr lang="en-US" sz="2400" dirty="0"/>
              <a:t> </a:t>
            </a:r>
            <a:r>
              <a:rPr lang="en-US" sz="2400"/>
              <a:t>Kindern</a:t>
            </a:r>
            <a:r>
              <a:rPr lang="en-US" sz="2400" dirty="0"/>
              <a:t> </a:t>
            </a:r>
            <a:r>
              <a:rPr lang="en-US" sz="2400"/>
              <a:t>pädagogisches</a:t>
            </a:r>
            <a:r>
              <a:rPr lang="en-US" sz="2400" dirty="0"/>
              <a:t> Personal (</a:t>
            </a:r>
            <a:r>
              <a:rPr lang="en-US" sz="2400"/>
              <a:t>z.B</a:t>
            </a:r>
            <a:r>
              <a:rPr lang="en-US" sz="2400" dirty="0"/>
              <a:t>. </a:t>
            </a:r>
            <a:r>
              <a:rPr lang="en-US" sz="2400" b="1"/>
              <a:t>Schulsozialarbeit</a:t>
            </a:r>
            <a:r>
              <a:rPr lang="en-US" sz="2400" b="1" dirty="0"/>
              <a:t> und </a:t>
            </a:r>
            <a:r>
              <a:rPr lang="en-US" sz="2400" b="1"/>
              <a:t>Erzieher</a:t>
            </a:r>
            <a:r>
              <a:rPr lang="en-US" sz="2400" b="1" dirty="0"/>
              <a:t>).</a:t>
            </a: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635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Pädagogische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Leitung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 </a:t>
            </a:r>
            <a:r>
              <a:rPr lang="en-US" sz="2400" dirty="0" err="1"/>
              <a:t>fehlt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Bildungshaus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pädagogische</a:t>
            </a:r>
            <a:r>
              <a:rPr lang="en-US" sz="2400" dirty="0"/>
              <a:t>/</a:t>
            </a:r>
            <a:r>
              <a:rPr lang="en-US" sz="2400" dirty="0" err="1"/>
              <a:t>didaktische</a:t>
            </a:r>
            <a:r>
              <a:rPr lang="en-US" sz="2400" dirty="0"/>
              <a:t> </a:t>
            </a:r>
            <a:r>
              <a:rPr lang="en-US" sz="2400" dirty="0" err="1"/>
              <a:t>Leitung</a:t>
            </a:r>
            <a:r>
              <a:rPr lang="en-US" sz="24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 </a:t>
            </a:r>
            <a:r>
              <a:rPr lang="en-US" sz="2400" dirty="0" err="1"/>
              <a:t>fehlt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Bildungshaus</a:t>
            </a:r>
            <a:r>
              <a:rPr lang="en-US" sz="2400" dirty="0"/>
              <a:t> </a:t>
            </a:r>
            <a:r>
              <a:rPr lang="en-US" sz="2400" u="sng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Leitung</a:t>
            </a:r>
            <a:r>
              <a:rPr lang="en-US" sz="2400" dirty="0"/>
              <a:t>”.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511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741411" y="963877"/>
            <a:ext cx="3591151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dirty="0" err="1">
                <a:solidFill>
                  <a:schemeClr val="accent1"/>
                </a:solidFill>
              </a:rPr>
              <a:t>K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onzeptionelle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Festlegung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Schwerpunkte</a:t>
            </a:r>
            <a:r>
              <a:rPr lang="en-US" sz="2400" dirty="0"/>
              <a:t> in den den </a:t>
            </a:r>
            <a:r>
              <a:rPr lang="en-US" sz="2400" dirty="0" err="1"/>
              <a:t>Kooperationen</a:t>
            </a:r>
            <a:r>
              <a:rPr lang="en-US" sz="2400" dirty="0"/>
              <a:t> </a:t>
            </a:r>
            <a:r>
              <a:rPr lang="en-US" sz="2400" dirty="0" err="1"/>
              <a:t>müssen</a:t>
            </a:r>
            <a:r>
              <a:rPr lang="en-US" sz="2400" dirty="0"/>
              <a:t> </a:t>
            </a:r>
            <a:r>
              <a:rPr lang="en-US" sz="2400" dirty="0" err="1"/>
              <a:t>verschriftlicht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 und </a:t>
            </a:r>
            <a:r>
              <a:rPr lang="en-US" sz="2400" dirty="0" err="1"/>
              <a:t>regelmäßig</a:t>
            </a:r>
            <a:r>
              <a:rPr lang="en-US" sz="2400" dirty="0"/>
              <a:t> </a:t>
            </a:r>
            <a:r>
              <a:rPr lang="en-US" sz="2400" dirty="0" err="1"/>
              <a:t>evaluiert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00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633049" y="963877"/>
            <a:ext cx="3699513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Finanzhaushalt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gemeinsamer</a:t>
            </a:r>
            <a:r>
              <a:rPr lang="en-US" sz="2400" dirty="0"/>
              <a:t> </a:t>
            </a:r>
            <a:r>
              <a:rPr lang="en-US" sz="2400" dirty="0" err="1"/>
              <a:t>Finanzhaushalt</a:t>
            </a:r>
            <a:r>
              <a:rPr lang="en-US" sz="2400" dirty="0"/>
              <a:t> </a:t>
            </a:r>
            <a:r>
              <a:rPr lang="en-US" sz="2400" dirty="0" err="1"/>
              <a:t>erforderlich</a:t>
            </a:r>
            <a:r>
              <a:rPr lang="en-US" sz="24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Die </a:t>
            </a:r>
            <a:r>
              <a:rPr lang="en-US" sz="2400" dirty="0" err="1"/>
              <a:t>Zuständigkeit</a:t>
            </a:r>
            <a:r>
              <a:rPr lang="en-US" sz="2400" dirty="0"/>
              <a:t> und die </a:t>
            </a:r>
            <a:r>
              <a:rPr lang="en-US" sz="2400" dirty="0" err="1"/>
              <a:t>Auftragskompetenzen</a:t>
            </a:r>
            <a:r>
              <a:rPr lang="en-US" sz="2400" dirty="0"/>
              <a:t> </a:t>
            </a:r>
            <a:r>
              <a:rPr lang="en-US" sz="2400" dirty="0" err="1"/>
              <a:t>müssen</a:t>
            </a:r>
            <a:r>
              <a:rPr lang="en-US" sz="2400" dirty="0"/>
              <a:t> </a:t>
            </a:r>
            <a:r>
              <a:rPr lang="en-US" sz="2400" dirty="0" err="1"/>
              <a:t>definiert</a:t>
            </a:r>
            <a:r>
              <a:rPr lang="en-US" sz="2400" dirty="0"/>
              <a:t> sein.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409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8A0B71D-E327-BF46-88BC-F0FA8C5B1ED7}"/>
              </a:ext>
            </a:extLst>
          </p:cNvPr>
          <p:cNvSpPr txBox="1"/>
          <p:nvPr/>
        </p:nvSpPr>
        <p:spPr>
          <a:xfrm>
            <a:off x="2499360" y="1645920"/>
            <a:ext cx="76321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hlinkClick r:id="rId2"/>
              </a:rPr>
              <a:t>www.gs-hahle.de</a:t>
            </a:r>
            <a:endParaRPr lang="de-DE" sz="7200" dirty="0"/>
          </a:p>
          <a:p>
            <a:endParaRPr lang="de-DE" sz="7200" dirty="0"/>
          </a:p>
          <a:p>
            <a:r>
              <a:rPr lang="de-DE" sz="7200" dirty="0"/>
              <a:t>Blog: Februar  2020</a:t>
            </a:r>
          </a:p>
        </p:txBody>
      </p:sp>
    </p:spTree>
    <p:extLst>
      <p:ext uri="{BB962C8B-B14F-4D97-AF65-F5344CB8AC3E}">
        <p14:creationId xmlns:p14="http://schemas.microsoft.com/office/powerpoint/2010/main" val="378596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2800" dirty="0">
                <a:solidFill>
                  <a:schemeClr val="accent1"/>
                </a:solidFill>
              </a:rPr>
              <a:t>Das Ziel der Arbeit im Bildungshaus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dirty="0"/>
              <a:t>eine fachliche, pädagogische und vernetzte Betreuung und Bildung </a:t>
            </a:r>
            <a:r>
              <a:rPr lang="de-DE" b="1" dirty="0"/>
              <a:t>im Lebensalltag der Kinder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47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/>
          <p:cNvSpPr/>
          <p:nvPr/>
        </p:nvSpPr>
        <p:spPr>
          <a:xfrm rot="16200000">
            <a:off x="-64102" y="1343099"/>
            <a:ext cx="2327376" cy="131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5" name="Rechteck: abgerundete Ecken 4"/>
          <p:cNvSpPr/>
          <p:nvPr/>
        </p:nvSpPr>
        <p:spPr>
          <a:xfrm rot="16200000">
            <a:off x="2707078" y="1702416"/>
            <a:ext cx="3056336" cy="131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6" name="Rechteck: abgerundete Ecken 5"/>
          <p:cNvSpPr/>
          <p:nvPr/>
        </p:nvSpPr>
        <p:spPr>
          <a:xfrm rot="16200000">
            <a:off x="4570485" y="1677670"/>
            <a:ext cx="2923457" cy="131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7" name="Rechteck: abgerundete Ecken 6"/>
          <p:cNvSpPr/>
          <p:nvPr/>
        </p:nvSpPr>
        <p:spPr>
          <a:xfrm rot="16200000">
            <a:off x="6874028" y="1698165"/>
            <a:ext cx="3037503" cy="131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8" name="Rechteck: abgerundete Ecken 7"/>
          <p:cNvSpPr/>
          <p:nvPr/>
        </p:nvSpPr>
        <p:spPr>
          <a:xfrm rot="16200000">
            <a:off x="8974351" y="1698165"/>
            <a:ext cx="3037504" cy="131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9" name="Rechteck: abgerundete Ecken 8"/>
          <p:cNvSpPr/>
          <p:nvPr/>
        </p:nvSpPr>
        <p:spPr>
          <a:xfrm>
            <a:off x="3603656" y="3931385"/>
            <a:ext cx="1317277" cy="8057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Mittagspause</a:t>
            </a:r>
          </a:p>
        </p:txBody>
      </p:sp>
      <p:sp>
        <p:nvSpPr>
          <p:cNvPr id="11" name="Rechteck: abgerundete Ecken 10"/>
          <p:cNvSpPr/>
          <p:nvPr/>
        </p:nvSpPr>
        <p:spPr>
          <a:xfrm>
            <a:off x="5407716" y="3908787"/>
            <a:ext cx="1317277" cy="8057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Mittagspause</a:t>
            </a:r>
          </a:p>
        </p:txBody>
      </p:sp>
      <p:sp>
        <p:nvSpPr>
          <p:cNvPr id="12" name="Rechteck: abgerundete Ecken 11"/>
          <p:cNvSpPr/>
          <p:nvPr/>
        </p:nvSpPr>
        <p:spPr>
          <a:xfrm>
            <a:off x="3610976" y="4800874"/>
            <a:ext cx="1310117" cy="1186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14" name="Rechteck: abgerundete Ecken 13"/>
          <p:cNvSpPr/>
          <p:nvPr/>
        </p:nvSpPr>
        <p:spPr>
          <a:xfrm>
            <a:off x="511183" y="3322217"/>
            <a:ext cx="1317277" cy="4255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Optional: Mittagessen</a:t>
            </a:r>
          </a:p>
        </p:txBody>
      </p:sp>
      <p:sp>
        <p:nvSpPr>
          <p:cNvPr id="15" name="Rechteck: abgerundete Ecken 14"/>
          <p:cNvSpPr/>
          <p:nvPr/>
        </p:nvSpPr>
        <p:spPr>
          <a:xfrm>
            <a:off x="7734141" y="3961560"/>
            <a:ext cx="1317277" cy="805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Optional:</a:t>
            </a:r>
          </a:p>
          <a:p>
            <a:pPr algn="ctr"/>
            <a:r>
              <a:rPr lang="de-DE" sz="1400" b="1" dirty="0"/>
              <a:t>Mittagspause</a:t>
            </a:r>
          </a:p>
        </p:txBody>
      </p:sp>
      <p:sp>
        <p:nvSpPr>
          <p:cNvPr id="16" name="Rechteck: abgerundete Ecken 15"/>
          <p:cNvSpPr/>
          <p:nvPr/>
        </p:nvSpPr>
        <p:spPr>
          <a:xfrm>
            <a:off x="9834464" y="3954065"/>
            <a:ext cx="1317277" cy="5890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Optional: Mittagessen</a:t>
            </a:r>
          </a:p>
        </p:txBody>
      </p:sp>
      <p:sp>
        <p:nvSpPr>
          <p:cNvPr id="18" name="Rechteck: abgerundete Ecken 17"/>
          <p:cNvSpPr/>
          <p:nvPr/>
        </p:nvSpPr>
        <p:spPr>
          <a:xfrm>
            <a:off x="5363283" y="4772350"/>
            <a:ext cx="1310117" cy="1186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19" name="Rechteck: abgerundete Ecken 18"/>
          <p:cNvSpPr/>
          <p:nvPr/>
        </p:nvSpPr>
        <p:spPr>
          <a:xfrm>
            <a:off x="7741301" y="4819693"/>
            <a:ext cx="1310117" cy="11868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Optional:</a:t>
            </a:r>
          </a:p>
          <a:p>
            <a:pPr algn="ctr"/>
            <a:r>
              <a:rPr lang="de-DE" sz="1400" b="1" dirty="0"/>
              <a:t>Angebot</a:t>
            </a:r>
          </a:p>
        </p:txBody>
      </p:sp>
      <p:sp>
        <p:nvSpPr>
          <p:cNvPr id="20" name="Rechteck: abgerundete Ecken 19"/>
          <p:cNvSpPr/>
          <p:nvPr/>
        </p:nvSpPr>
        <p:spPr>
          <a:xfrm>
            <a:off x="394829" y="3984524"/>
            <a:ext cx="1581455" cy="21483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Besprechungen und Konferenzen des päd. Personals</a:t>
            </a:r>
          </a:p>
        </p:txBody>
      </p:sp>
      <p:sp>
        <p:nvSpPr>
          <p:cNvPr id="21" name="Rechteck: abgerundete Ecken 20"/>
          <p:cNvSpPr/>
          <p:nvPr/>
        </p:nvSpPr>
        <p:spPr>
          <a:xfrm>
            <a:off x="423585" y="506971"/>
            <a:ext cx="1310117" cy="31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2" name="Rechteck: abgerundete Ecken 21"/>
          <p:cNvSpPr/>
          <p:nvPr/>
        </p:nvSpPr>
        <p:spPr>
          <a:xfrm>
            <a:off x="3603656" y="523496"/>
            <a:ext cx="1310117" cy="31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3" name="Rechteck: abgerundete Ecken 22"/>
          <p:cNvSpPr/>
          <p:nvPr/>
        </p:nvSpPr>
        <p:spPr>
          <a:xfrm>
            <a:off x="5380735" y="474377"/>
            <a:ext cx="1310117" cy="386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Plenum: gem. Singen</a:t>
            </a:r>
          </a:p>
        </p:txBody>
      </p:sp>
      <p:sp>
        <p:nvSpPr>
          <p:cNvPr id="24" name="Rechteck: abgerundete Ecken 23"/>
          <p:cNvSpPr/>
          <p:nvPr/>
        </p:nvSpPr>
        <p:spPr>
          <a:xfrm>
            <a:off x="7734141" y="499527"/>
            <a:ext cx="1310117" cy="322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5" name="Rechteck: abgerundete Ecken 24"/>
          <p:cNvSpPr/>
          <p:nvPr/>
        </p:nvSpPr>
        <p:spPr>
          <a:xfrm>
            <a:off x="9780670" y="528936"/>
            <a:ext cx="1310117" cy="30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6" name="Rechteck: abgerundete Ecken 25"/>
          <p:cNvSpPr/>
          <p:nvPr/>
        </p:nvSpPr>
        <p:spPr>
          <a:xfrm>
            <a:off x="394829" y="6304898"/>
            <a:ext cx="10695958" cy="4102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Nachschulische Betreuungsmöglichkeiten (auch Ferienbetreuung) in Verantwortung der Kita im Bildungshaus (Hort) bis 18:00 Uhr.</a:t>
            </a:r>
          </a:p>
        </p:txBody>
      </p:sp>
      <p:sp>
        <p:nvSpPr>
          <p:cNvPr id="27" name="Rechteck: abgerundete Ecken 14">
            <a:extLst>
              <a:ext uri="{FF2B5EF4-FFF2-40B4-BE49-F238E27FC236}">
                <a16:creationId xmlns:a16="http://schemas.microsoft.com/office/drawing/2014/main" id="{C3E6E6E4-7BE4-A440-B168-75025DA05750}"/>
              </a:ext>
            </a:extLst>
          </p:cNvPr>
          <p:cNvSpPr/>
          <p:nvPr/>
        </p:nvSpPr>
        <p:spPr>
          <a:xfrm>
            <a:off x="2013606" y="4008342"/>
            <a:ext cx="1010094" cy="227153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/>
          </a:p>
          <a:p>
            <a:pPr algn="ctr"/>
            <a:r>
              <a:rPr lang="de-DE" sz="1400" b="1" dirty="0"/>
              <a:t>Optional:</a:t>
            </a:r>
          </a:p>
          <a:p>
            <a:pPr algn="ctr"/>
            <a:r>
              <a:rPr lang="de-DE" sz="1400" b="1" dirty="0"/>
              <a:t>SGA (</a:t>
            </a:r>
            <a:r>
              <a:rPr lang="de-DE" sz="1400" b="1" dirty="0" err="1"/>
              <a:t>Hahler</a:t>
            </a:r>
            <a:r>
              <a:rPr lang="de-DE" sz="1400" b="1" dirty="0"/>
              <a:t> Kids)</a:t>
            </a:r>
          </a:p>
        </p:txBody>
      </p:sp>
      <p:sp>
        <p:nvSpPr>
          <p:cNvPr id="28" name="Rechteck: abgerundete Ecken 14">
            <a:extLst>
              <a:ext uri="{FF2B5EF4-FFF2-40B4-BE49-F238E27FC236}">
                <a16:creationId xmlns:a16="http://schemas.microsoft.com/office/drawing/2014/main" id="{10A24210-66D0-0544-8C4B-4FC07E44D4DA}"/>
              </a:ext>
            </a:extLst>
          </p:cNvPr>
          <p:cNvSpPr/>
          <p:nvPr/>
        </p:nvSpPr>
        <p:spPr>
          <a:xfrm>
            <a:off x="9834464" y="4568157"/>
            <a:ext cx="1062134" cy="16507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Optional:</a:t>
            </a:r>
          </a:p>
          <a:p>
            <a:pPr algn="ctr"/>
            <a:r>
              <a:rPr lang="de-DE" sz="1400" b="1" dirty="0"/>
              <a:t>SGA (</a:t>
            </a:r>
            <a:r>
              <a:rPr lang="de-DE" sz="1400" b="1" dirty="0" err="1"/>
              <a:t>Hahler</a:t>
            </a:r>
            <a:r>
              <a:rPr lang="de-DE" sz="1400" b="1" dirty="0"/>
              <a:t> Kids)</a:t>
            </a:r>
          </a:p>
        </p:txBody>
      </p:sp>
      <p:sp>
        <p:nvSpPr>
          <p:cNvPr id="31" name="Rechteck: abgerundete Ecken 25">
            <a:extLst>
              <a:ext uri="{FF2B5EF4-FFF2-40B4-BE49-F238E27FC236}">
                <a16:creationId xmlns:a16="http://schemas.microsoft.com/office/drawing/2014/main" id="{ADEEF9AC-93A5-5444-8EC0-EC1E7C627775}"/>
              </a:ext>
            </a:extLst>
          </p:cNvPr>
          <p:cNvSpPr/>
          <p:nvPr/>
        </p:nvSpPr>
        <p:spPr>
          <a:xfrm>
            <a:off x="680653" y="142810"/>
            <a:ext cx="10695958" cy="2781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Vorschulische Betreuungsmöglichkeiten in Verantwortung der Kita im Bildungshaus (Hort) ab 07:00 Uhr.</a:t>
            </a:r>
          </a:p>
        </p:txBody>
      </p:sp>
      <p:sp>
        <p:nvSpPr>
          <p:cNvPr id="29" name="Rechteck: abgerundete Ecken 13">
            <a:extLst>
              <a:ext uri="{FF2B5EF4-FFF2-40B4-BE49-F238E27FC236}">
                <a16:creationId xmlns:a16="http://schemas.microsoft.com/office/drawing/2014/main" id="{20D411A6-5552-604D-9BE1-B04FC7EB85A6}"/>
              </a:ext>
            </a:extLst>
          </p:cNvPr>
          <p:cNvSpPr/>
          <p:nvPr/>
        </p:nvSpPr>
        <p:spPr>
          <a:xfrm>
            <a:off x="511182" y="3852114"/>
            <a:ext cx="1317277" cy="6910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Optional: Kurs:“ Lernen Lernen“</a:t>
            </a:r>
          </a:p>
        </p:txBody>
      </p:sp>
    </p:spTree>
    <p:extLst>
      <p:ext uri="{BB962C8B-B14F-4D97-AF65-F5344CB8AC3E}">
        <p14:creationId xmlns:p14="http://schemas.microsoft.com/office/powerpoint/2010/main" val="247760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dirty="0" err="1">
                <a:solidFill>
                  <a:schemeClr val="accent1"/>
                </a:solidFill>
              </a:rPr>
              <a:t>Familien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rüh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abholen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und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binden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Familienbildungsstätte</a:t>
            </a:r>
            <a:r>
              <a:rPr lang="en-US" sz="2400" dirty="0"/>
              <a:t>: </a:t>
            </a:r>
            <a:r>
              <a:rPr lang="en-US" sz="2400" dirty="0" err="1"/>
              <a:t>Familien</a:t>
            </a:r>
            <a:r>
              <a:rPr lang="en-US" sz="2400" dirty="0"/>
              <a:t> </a:t>
            </a:r>
            <a:r>
              <a:rPr lang="en-US" sz="2400" dirty="0" err="1"/>
              <a:t>erleben</a:t>
            </a:r>
            <a:r>
              <a:rPr lang="en-US" sz="2400" dirty="0"/>
              <a:t> </a:t>
            </a:r>
            <a:r>
              <a:rPr lang="en-US" sz="2400" dirty="0" err="1"/>
              <a:t>zusammen</a:t>
            </a:r>
            <a:r>
              <a:rPr lang="en-US" sz="2400" dirty="0"/>
              <a:t> </a:t>
            </a:r>
            <a:r>
              <a:rPr lang="en-US" sz="2400" dirty="0" err="1"/>
              <a:t>Sprache</a:t>
            </a:r>
            <a:r>
              <a:rPr lang="en-US" sz="2400" dirty="0"/>
              <a:t> - </a:t>
            </a:r>
            <a:r>
              <a:rPr lang="en-US" sz="2400" dirty="0" err="1"/>
              <a:t>Sprachförderung</a:t>
            </a:r>
            <a:r>
              <a:rPr lang="en-US" sz="2400" dirty="0"/>
              <a:t> 0 bis 3 Jahre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Eltern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930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963877"/>
            <a:ext cx="4127156" cy="4930246"/>
          </a:xfrm>
        </p:spPr>
        <p:txBody>
          <a:bodyPr>
            <a:normAutofit/>
          </a:bodyPr>
          <a:lstStyle/>
          <a:p>
            <a:pPr algn="r"/>
            <a:r>
              <a:rPr lang="de-DE" sz="2800" dirty="0">
                <a:solidFill>
                  <a:schemeClr val="accent1"/>
                </a:solidFill>
              </a:rPr>
              <a:t>Vernetzungsmöglichkeiten durch...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b="1" dirty="0"/>
              <a:t>Anpassung der Stundentafel</a:t>
            </a:r>
            <a:r>
              <a:rPr lang="de-DE" dirty="0"/>
              <a:t> an die Bedürfnisse der Kinder – </a:t>
            </a:r>
          </a:p>
          <a:p>
            <a:pPr lvl="1"/>
            <a:r>
              <a:rPr lang="de-DE" sz="2800" dirty="0"/>
              <a:t>Neigungskurse, Lern- und Übungszeiten, Plenum, Lernwerkstätten...</a:t>
            </a:r>
          </a:p>
        </p:txBody>
      </p:sp>
    </p:spTree>
    <p:extLst>
      <p:ext uri="{BB962C8B-B14F-4D97-AF65-F5344CB8AC3E}">
        <p14:creationId xmlns:p14="http://schemas.microsoft.com/office/powerpoint/2010/main" val="396632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DB46A57-81B7-8741-BB47-7F451368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" y="153948"/>
            <a:ext cx="10627360" cy="65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5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AD02A8A-8F87-F94E-80FD-610D03043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7" y="821422"/>
            <a:ext cx="10657718" cy="5670000"/>
          </a:xfrm>
          <a:prstGeom prst="rect">
            <a:avLst/>
          </a:prstGeom>
        </p:spPr>
      </p:pic>
      <p:sp>
        <p:nvSpPr>
          <p:cNvPr id="3" name="Titel 2"/>
          <p:cNvSpPr txBox="1">
            <a:spLocks/>
          </p:cNvSpPr>
          <p:nvPr/>
        </p:nvSpPr>
        <p:spPr>
          <a:xfrm rot="10800000" flipV="1">
            <a:off x="3041239" y="241069"/>
            <a:ext cx="5577840" cy="687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Stundenplan Klassen 3-4</a:t>
            </a:r>
          </a:p>
        </p:txBody>
      </p:sp>
      <p:sp>
        <p:nvSpPr>
          <p:cNvPr id="4" name="Stern mit 5 Zacken 3">
            <a:extLst>
              <a:ext uri="{FF2B5EF4-FFF2-40B4-BE49-F238E27FC236}">
                <a16:creationId xmlns:a16="http://schemas.microsoft.com/office/drawing/2014/main" id="{430F139E-1038-F94B-B2D1-A7E4EA0322D8}"/>
              </a:ext>
            </a:extLst>
          </p:cNvPr>
          <p:cNvSpPr/>
          <p:nvPr/>
        </p:nvSpPr>
        <p:spPr>
          <a:xfrm>
            <a:off x="8020281" y="2868168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tern mit 5 Zacken 7">
            <a:extLst>
              <a:ext uri="{FF2B5EF4-FFF2-40B4-BE49-F238E27FC236}">
                <a16:creationId xmlns:a16="http://schemas.microsoft.com/office/drawing/2014/main" id="{5F5D50C0-10C2-6845-850B-D5E75E4BDCEF}"/>
              </a:ext>
            </a:extLst>
          </p:cNvPr>
          <p:cNvSpPr/>
          <p:nvPr/>
        </p:nvSpPr>
        <p:spPr>
          <a:xfrm>
            <a:off x="6521858" y="6001473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tern mit 5 Zacken 8">
            <a:extLst>
              <a:ext uri="{FF2B5EF4-FFF2-40B4-BE49-F238E27FC236}">
                <a16:creationId xmlns:a16="http://schemas.microsoft.com/office/drawing/2014/main" id="{9A59C488-E132-0D4B-8EAE-CECCD40D32DC}"/>
              </a:ext>
            </a:extLst>
          </p:cNvPr>
          <p:cNvSpPr/>
          <p:nvPr/>
        </p:nvSpPr>
        <p:spPr>
          <a:xfrm>
            <a:off x="9595165" y="2834148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tern mit 5 Zacken 9">
            <a:extLst>
              <a:ext uri="{FF2B5EF4-FFF2-40B4-BE49-F238E27FC236}">
                <a16:creationId xmlns:a16="http://schemas.microsoft.com/office/drawing/2014/main" id="{F611385E-DB29-DC4E-A615-0F4ACB1CFA94}"/>
              </a:ext>
            </a:extLst>
          </p:cNvPr>
          <p:cNvSpPr/>
          <p:nvPr/>
        </p:nvSpPr>
        <p:spPr>
          <a:xfrm>
            <a:off x="9595164" y="1266953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tern mit 5 Zacken 10">
            <a:extLst>
              <a:ext uri="{FF2B5EF4-FFF2-40B4-BE49-F238E27FC236}">
                <a16:creationId xmlns:a16="http://schemas.microsoft.com/office/drawing/2014/main" id="{D4461330-2E46-D240-9687-D4B00948BEAA}"/>
              </a:ext>
            </a:extLst>
          </p:cNvPr>
          <p:cNvSpPr/>
          <p:nvPr/>
        </p:nvSpPr>
        <p:spPr>
          <a:xfrm>
            <a:off x="11237116" y="3148584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tern mit 5 Zacken 12">
            <a:extLst>
              <a:ext uri="{FF2B5EF4-FFF2-40B4-BE49-F238E27FC236}">
                <a16:creationId xmlns:a16="http://schemas.microsoft.com/office/drawing/2014/main" id="{6AAA38EE-9DBE-5B44-80D3-2D20469725CA}"/>
              </a:ext>
            </a:extLst>
          </p:cNvPr>
          <p:cNvSpPr/>
          <p:nvPr/>
        </p:nvSpPr>
        <p:spPr>
          <a:xfrm>
            <a:off x="6432945" y="2904334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Stern mit 5 Zacken 13">
            <a:extLst>
              <a:ext uri="{FF2B5EF4-FFF2-40B4-BE49-F238E27FC236}">
                <a16:creationId xmlns:a16="http://schemas.microsoft.com/office/drawing/2014/main" id="{7B95A837-8955-9A43-9E0D-E2751CCE5E76}"/>
              </a:ext>
            </a:extLst>
          </p:cNvPr>
          <p:cNvSpPr/>
          <p:nvPr/>
        </p:nvSpPr>
        <p:spPr>
          <a:xfrm>
            <a:off x="4716598" y="3217098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tern mit 5 Zacken 14">
            <a:extLst>
              <a:ext uri="{FF2B5EF4-FFF2-40B4-BE49-F238E27FC236}">
                <a16:creationId xmlns:a16="http://schemas.microsoft.com/office/drawing/2014/main" id="{BAFCF46D-2624-DB4E-8E14-1EE1AC1A2ED8}"/>
              </a:ext>
            </a:extLst>
          </p:cNvPr>
          <p:cNvSpPr/>
          <p:nvPr/>
        </p:nvSpPr>
        <p:spPr>
          <a:xfrm>
            <a:off x="888626" y="821422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Stern mit 5 Zacken 15">
            <a:extLst>
              <a:ext uri="{FF2B5EF4-FFF2-40B4-BE49-F238E27FC236}">
                <a16:creationId xmlns:a16="http://schemas.microsoft.com/office/drawing/2014/main" id="{89A3A201-080F-9247-96EF-EA04908DF80E}"/>
              </a:ext>
            </a:extLst>
          </p:cNvPr>
          <p:cNvSpPr/>
          <p:nvPr/>
        </p:nvSpPr>
        <p:spPr>
          <a:xfrm>
            <a:off x="7859770" y="4914914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Stern mit 5 Zacken 16">
            <a:extLst>
              <a:ext uri="{FF2B5EF4-FFF2-40B4-BE49-F238E27FC236}">
                <a16:creationId xmlns:a16="http://schemas.microsoft.com/office/drawing/2014/main" id="{F8065E3A-DC05-7443-9428-0CF30409743A}"/>
              </a:ext>
            </a:extLst>
          </p:cNvPr>
          <p:cNvSpPr/>
          <p:nvPr/>
        </p:nvSpPr>
        <p:spPr>
          <a:xfrm>
            <a:off x="9486974" y="5756162"/>
            <a:ext cx="611983" cy="560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98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487B90-208C-2547-BF46-5679B0D94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ahmen 2">
            <a:extLst>
              <a:ext uri="{FF2B5EF4-FFF2-40B4-BE49-F238E27FC236}">
                <a16:creationId xmlns:a16="http://schemas.microsoft.com/office/drawing/2014/main" id="{CBD438A7-299D-1044-9BFB-209437B6B750}"/>
              </a:ext>
            </a:extLst>
          </p:cNvPr>
          <p:cNvSpPr/>
          <p:nvPr/>
        </p:nvSpPr>
        <p:spPr>
          <a:xfrm>
            <a:off x="4748981" y="5265173"/>
            <a:ext cx="7580671" cy="159282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>
                <a:solidFill>
                  <a:schemeClr val="tx1"/>
                </a:solidFill>
              </a:rPr>
              <a:t>Plenum – Gemeinschaft leben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5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Office PowerPoint</Application>
  <PresentationFormat>Breitbild</PresentationFormat>
  <Paragraphs>93</Paragraphs>
  <Slides>29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Frutiger-Bold</vt:lpstr>
      <vt:lpstr>Office</vt:lpstr>
      <vt:lpstr>An einem Strang ziehen:</vt:lpstr>
      <vt:lpstr>PowerPoint-Präsentation</vt:lpstr>
      <vt:lpstr>Das Ziel der Arbeit im Bildungshaus </vt:lpstr>
      <vt:lpstr>PowerPoint-Präsentation</vt:lpstr>
      <vt:lpstr>PowerPoint-Präsentation</vt:lpstr>
      <vt:lpstr>Vernetzungsmöglichkeiten durch...</vt:lpstr>
      <vt:lpstr>PowerPoint-Präsentation</vt:lpstr>
      <vt:lpstr>PowerPoint-Präsentation</vt:lpstr>
      <vt:lpstr>PowerPoint-Präsentation</vt:lpstr>
      <vt:lpstr>Lernwerkstatt Sprache</vt:lpstr>
      <vt:lpstr>Leseclub („Stiftung Lesen“)</vt:lpstr>
      <vt:lpstr>Lernwerkstatt Naturwissenschaften / Garten</vt:lpstr>
      <vt:lpstr>PowerPoint-Präsentation</vt:lpstr>
      <vt:lpstr>Mehr Bildungsgerechtigkeit durch...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Kinder individuell im „Lernen-Lernen“ stärken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einem Strang ziehen:</dc:title>
  <dc:creator>Marc Rohde</dc:creator>
  <cp:lastModifiedBy>Sekretariat2</cp:lastModifiedBy>
  <cp:revision>4</cp:revision>
  <dcterms:created xsi:type="dcterms:W3CDTF">2020-02-23T19:49:56Z</dcterms:created>
  <dcterms:modified xsi:type="dcterms:W3CDTF">2026-03-18T11:07:12Z</dcterms:modified>
</cp:coreProperties>
</file>