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3" r:id="rId3"/>
    <p:sldId id="304" r:id="rId4"/>
    <p:sldId id="273" r:id="rId5"/>
    <p:sldId id="301" r:id="rId6"/>
    <p:sldId id="288" r:id="rId7"/>
    <p:sldId id="307" r:id="rId8"/>
    <p:sldId id="263" r:id="rId9"/>
    <p:sldId id="266" r:id="rId10"/>
    <p:sldId id="264" r:id="rId11"/>
    <p:sldId id="335" r:id="rId12"/>
    <p:sldId id="302" r:id="rId13"/>
    <p:sldId id="312" r:id="rId14"/>
    <p:sldId id="336" r:id="rId15"/>
    <p:sldId id="324" r:id="rId16"/>
    <p:sldId id="337" r:id="rId17"/>
    <p:sldId id="306" r:id="rId18"/>
    <p:sldId id="343" r:id="rId19"/>
    <p:sldId id="340" r:id="rId20"/>
    <p:sldId id="341" r:id="rId21"/>
    <p:sldId id="342" r:id="rId2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3" autoAdjust="0"/>
    <p:restoredTop sz="92830"/>
  </p:normalViewPr>
  <p:slideViewPr>
    <p:cSldViewPr snapToGrid="0">
      <p:cViewPr varScale="1">
        <p:scale>
          <a:sx n="111" d="100"/>
          <a:sy n="111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41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59750-421D-435D-AFFA-70ED0742995B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2EB2-8DDE-4DB9-9979-8F8C0352AE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6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FF0A5-F532-4D6E-81C5-7FD5C06B506C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E1A17-E179-4E49-A1A9-0F3EC0CB7F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0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03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02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5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96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1A17-E179-4E49-A1A9-0F3EC0CB7F3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09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84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72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1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538" y="5201349"/>
            <a:ext cx="1099377" cy="15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20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88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355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70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5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84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9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37D3-9F3E-4A2F-B815-5114070B70AA}" type="datetimeFigureOut">
              <a:rPr lang="de-DE" smtClean="0"/>
              <a:t>18.03.2026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E2AC-4768-4238-A787-7D072C48A7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86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0" y="706582"/>
            <a:ext cx="6010101" cy="3142211"/>
          </a:xfrm>
        </p:spPr>
        <p:txBody>
          <a:bodyPr anchor="b">
            <a:no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„Eigentlich braucht jedes Kind drei Dinge: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Es braucht Aufgaben,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an denen es wachsen kann.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Es braucht Vorbilder,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an denen es sich orientieren kann.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Und es braucht Gemeinschaften,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in denen es sich aufgehoben fühlt.“</a:t>
            </a: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b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(Prof. Dr. Gerald </a:t>
            </a:r>
            <a:r>
              <a:rPr lang="de-DE" sz="2000" b="1" dirty="0" err="1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Hüther</a:t>
            </a:r>
            <a:r>
              <a:rPr lang="de-DE" sz="2000" b="1" dirty="0">
                <a:solidFill>
                  <a:schemeClr val="bg1"/>
                </a:solidFill>
                <a:latin typeface="Frutiger-Bold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81947" y="4438995"/>
            <a:ext cx="6024154" cy="1391199"/>
          </a:xfrm>
        </p:spPr>
        <p:txBody>
          <a:bodyPr anchor="t">
            <a:noAutofit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de-DE" sz="2000" b="1" dirty="0">
                <a:solidFill>
                  <a:schemeClr val="bg1"/>
                </a:solidFill>
                <a:latin typeface="Frutiger-Bold"/>
              </a:rPr>
              <a:t>12 Jahre Bildungshaus</a:t>
            </a:r>
            <a:r>
              <a:rPr lang="de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de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 Bildungsgerechtigkeit für alle Kinder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endParaRPr lang="de-DE" sz="2800" b="1" dirty="0">
              <a:solidFill>
                <a:schemeClr val="bg1"/>
              </a:solidFill>
              <a:latin typeface="Frutiger-Bold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9596E4-F31A-4B43-9C3A-5CD980B1A376}"/>
              </a:ext>
            </a:extLst>
          </p:cNvPr>
          <p:cNvSpPr txBox="1"/>
          <p:nvPr/>
        </p:nvSpPr>
        <p:spPr>
          <a:xfrm>
            <a:off x="3728770" y="6197020"/>
            <a:ext cx="352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Frutiger-Bold"/>
                <a:cs typeface="Arial" panose="020B0604020202020204" pitchFamily="34" charset="0"/>
              </a:rPr>
              <a:t>Februar 2024</a:t>
            </a:r>
          </a:p>
        </p:txBody>
      </p:sp>
      <p:pic>
        <p:nvPicPr>
          <p:cNvPr id="9" name="Grafik 8" descr="\\fs-edv-06\$Ordnerumleitung\Mertz\OrdnerUmleitung\PC0218\Desktop\Stade_Logo_links_4C_blau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" y="4139737"/>
            <a:ext cx="2002790" cy="101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43" b="5212"/>
          <a:stretch/>
        </p:blipFill>
        <p:spPr bwMode="auto">
          <a:xfrm>
            <a:off x="2585258" y="947651"/>
            <a:ext cx="2219498" cy="3084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74321" y="2028304"/>
            <a:ext cx="2061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Bildungshaus Hahle</a:t>
            </a:r>
          </a:p>
          <a:p>
            <a:pPr algn="ctr"/>
            <a:r>
              <a:rPr lang="de-DE" dirty="0"/>
              <a:t>Kindertagesstätte </a:t>
            </a:r>
          </a:p>
          <a:p>
            <a:pPr algn="ctr"/>
            <a:r>
              <a:rPr lang="de-DE" dirty="0"/>
              <a:t>Grundschule</a:t>
            </a:r>
          </a:p>
        </p:txBody>
      </p:sp>
    </p:spTree>
    <p:extLst>
      <p:ext uri="{BB962C8B-B14F-4D97-AF65-F5344CB8AC3E}">
        <p14:creationId xmlns:p14="http://schemas.microsoft.com/office/powerpoint/2010/main" val="62057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9275" y="640081"/>
            <a:ext cx="3927766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Lernwerkstatt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Naturwissenschaften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 Garten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715963"/>
            <a:ext cx="3652838" cy="2654300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15963"/>
            <a:ext cx="3667125" cy="26717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452813"/>
            <a:ext cx="3652838" cy="26828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71863"/>
            <a:ext cx="3667125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0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 err="1">
                <a:solidFill>
                  <a:schemeClr val="accent1"/>
                </a:solidFill>
              </a:rPr>
              <a:t>Fließender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Übergang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für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bessere</a:t>
            </a:r>
            <a:r>
              <a:rPr lang="en-US" sz="4000" b="1" dirty="0">
                <a:solidFill>
                  <a:schemeClr val="accent1"/>
                </a:solidFill>
              </a:rPr>
              <a:t> Start-</a:t>
            </a:r>
            <a:r>
              <a:rPr lang="en-US" sz="4000" b="1" dirty="0" err="1">
                <a:solidFill>
                  <a:schemeClr val="accent1"/>
                </a:solidFill>
              </a:rPr>
              <a:t>bedingungen</a:t>
            </a:r>
            <a:endParaRPr lang="en-US" sz="40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12614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ca. 70% der </a:t>
            </a:r>
            <a:r>
              <a:rPr lang="en-US" sz="2400" b="1" dirty="0" err="1"/>
              <a:t>Schüler</a:t>
            </a:r>
            <a:r>
              <a:rPr lang="en-US" sz="2400" b="1" dirty="0"/>
              <a:t> </a:t>
            </a:r>
            <a:r>
              <a:rPr lang="en-US" sz="2400" b="1" dirty="0" err="1"/>
              <a:t>besuchen</a:t>
            </a:r>
            <a:r>
              <a:rPr lang="en-US" sz="2400" b="1" dirty="0"/>
              <a:t> die </a:t>
            </a:r>
            <a:r>
              <a:rPr lang="en-US" sz="2400" b="1" dirty="0" err="1"/>
              <a:t>Vorschule</a:t>
            </a:r>
            <a:r>
              <a:rPr lang="en-US" sz="2400" b="1" dirty="0"/>
              <a:t> </a:t>
            </a:r>
            <a:r>
              <a:rPr lang="en-US" sz="2400" b="1" dirty="0" err="1"/>
              <a:t>oder</a:t>
            </a:r>
            <a:r>
              <a:rPr lang="en-US" sz="2400" b="1" dirty="0"/>
              <a:t> </a:t>
            </a:r>
            <a:r>
              <a:rPr lang="en-US" sz="2400" b="1" dirty="0" err="1"/>
              <a:t>nehmen</a:t>
            </a:r>
            <a:r>
              <a:rPr lang="en-US" sz="2400" b="1" dirty="0"/>
              <a:t> am </a:t>
            </a:r>
            <a:r>
              <a:rPr lang="en-US" sz="2400" b="1" dirty="0" err="1"/>
              <a:t>Brückenjahrangebot</a:t>
            </a:r>
            <a:r>
              <a:rPr lang="en-US" sz="2400" b="1" dirty="0"/>
              <a:t> der </a:t>
            </a:r>
            <a:r>
              <a:rPr lang="en-US" sz="2400" b="1" dirty="0" err="1"/>
              <a:t>Kindertagesstätte</a:t>
            </a:r>
            <a:r>
              <a:rPr lang="en-US" sz="2400" b="1" dirty="0"/>
              <a:t> im Bildungshaus </a:t>
            </a:r>
            <a:r>
              <a:rPr lang="en-US" sz="2400" b="1" dirty="0" err="1"/>
              <a:t>teil</a:t>
            </a:r>
            <a:r>
              <a:rPr lang="en-US" sz="2400" b="1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    </a:t>
            </a:r>
            <a:r>
              <a:rPr lang="en-US" sz="2400" b="1" dirty="0" err="1"/>
              <a:t>Sie</a:t>
            </a:r>
            <a:r>
              <a:rPr lang="en-US" sz="2400" b="1" dirty="0"/>
              <a:t> </a:t>
            </a:r>
            <a:r>
              <a:rPr lang="en-US" sz="2400" b="1" dirty="0" err="1"/>
              <a:t>erhalten</a:t>
            </a:r>
            <a:r>
              <a:rPr lang="en-US" sz="2400" b="1" dirty="0"/>
              <a:t> </a:t>
            </a:r>
            <a:r>
              <a:rPr lang="en-US" sz="2400" b="1" dirty="0" err="1"/>
              <a:t>dadurch</a:t>
            </a:r>
            <a:r>
              <a:rPr lang="en-US" sz="2400" b="1" dirty="0"/>
              <a:t> </a:t>
            </a:r>
            <a:r>
              <a:rPr lang="en-US" sz="2400" b="1" dirty="0" err="1"/>
              <a:t>eine</a:t>
            </a:r>
            <a:r>
              <a:rPr lang="en-US" sz="2400" b="1" dirty="0"/>
              <a:t> </a:t>
            </a:r>
            <a:r>
              <a:rPr lang="en-US" sz="2400" b="1" dirty="0" err="1"/>
              <a:t>bessere</a:t>
            </a:r>
            <a:r>
              <a:rPr lang="en-US" sz="2400" b="1" dirty="0"/>
              <a:t> Chance,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    </a:t>
            </a:r>
            <a:r>
              <a:rPr lang="en-US" sz="2400" b="1" dirty="0" err="1"/>
              <a:t>erfolgreich</a:t>
            </a:r>
            <a:r>
              <a:rPr lang="en-US" sz="2400" b="1" dirty="0"/>
              <a:t> in der Grundschule </a:t>
            </a:r>
            <a:r>
              <a:rPr lang="en-US" sz="2400" b="1" dirty="0" err="1"/>
              <a:t>mitzuarbeiten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/>
              <a:t>kooperative und professionsübergreifende Vorschularbeit / Brückenjahrarbeit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24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1" dirty="0"/>
              <a:t>anschließende Betreuung im Hort der Kindertagesstätte im Bildungshaus möglich</a:t>
            </a:r>
          </a:p>
        </p:txBody>
      </p:sp>
    </p:spTree>
    <p:extLst>
      <p:ext uri="{BB962C8B-B14F-4D97-AF65-F5344CB8AC3E}">
        <p14:creationId xmlns:p14="http://schemas.microsoft.com/office/powerpoint/2010/main" val="3080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07" y="963877"/>
            <a:ext cx="3441469" cy="4930246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/>
                </a:solidFill>
              </a:rPr>
              <a:t>Mehr Bildungs-gerechtigkeit durch...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lnSpcReduction="10000"/>
          </a:bodyPr>
          <a:lstStyle/>
          <a:p>
            <a:endParaRPr lang="de-DE" sz="2000" b="1" dirty="0"/>
          </a:p>
          <a:p>
            <a:r>
              <a:rPr lang="de-DE" sz="2000" b="1" dirty="0"/>
              <a:t>Lückenlose Bildungsbiographie, verlässliche Strukturen und Begleitung bei Übergängen</a:t>
            </a:r>
          </a:p>
          <a:p>
            <a:r>
              <a:rPr lang="de-DE" sz="2000" b="1" dirty="0"/>
              <a:t>Sprachförderung </a:t>
            </a:r>
          </a:p>
          <a:p>
            <a:r>
              <a:rPr lang="de-DE" sz="2000" b="1" dirty="0"/>
              <a:t>Soziales Lernen</a:t>
            </a:r>
          </a:p>
          <a:p>
            <a:r>
              <a:rPr lang="de-DE" sz="2000" b="1" dirty="0"/>
              <a:t>Bildungshausgemeinschaft als Impulsgeber für ganzheitliche Lernentwicklung</a:t>
            </a:r>
          </a:p>
          <a:p>
            <a:r>
              <a:rPr lang="de-DE" sz="2000" b="1" dirty="0"/>
              <a:t>Vielfältige Bildungsangebote</a:t>
            </a:r>
          </a:p>
          <a:p>
            <a:r>
              <a:rPr lang="de-DE" sz="2000" b="1" dirty="0"/>
              <a:t>intensive Kooperation mit den Eltern</a:t>
            </a:r>
          </a:p>
          <a:p>
            <a:r>
              <a:rPr lang="de-DE" sz="2000" b="1" dirty="0"/>
              <a:t>Elternberatung vom Kitaalter bis zum Ende der Grundschulzeit, Vermittlung von Hilfsangeboten</a:t>
            </a:r>
          </a:p>
          <a:p>
            <a:r>
              <a:rPr lang="de-DE" sz="2000" b="1" dirty="0"/>
              <a:t>gezielte Aktivitäten um Gemeinschaft zu fördern (kulinarischer Leseabend, Gartentag, Verpachtung von Hochbeeten auf dem Gelände…)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66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Raum, Kind enthält.&#10;&#10;Automatisch generierte Beschreibung">
            <a:extLst>
              <a:ext uri="{FF2B5EF4-FFF2-40B4-BE49-F238E27FC236}">
                <a16:creationId xmlns:a16="http://schemas.microsoft.com/office/drawing/2014/main" id="{3D9AA10C-3A69-2B42-8449-3ED3CCF1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629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9" name="Grafik 8" descr="Ein Bild, das drinnen, Person, sitzend, Kind enthält.&#10;&#10;Automatisch generierte Beschreibung">
            <a:extLst>
              <a:ext uri="{FF2B5EF4-FFF2-40B4-BE49-F238E27FC236}">
                <a16:creationId xmlns:a16="http://schemas.microsoft.com/office/drawing/2014/main" id="{99985674-F67F-314F-A6EE-C246E4E28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25276" b="-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7" name="Grafik 6" descr="Ein Bild, das draußen, Gras, Feld, Schmutz enthält.&#10;&#10;Automatisch generierte Beschreibung">
            <a:extLst>
              <a:ext uri="{FF2B5EF4-FFF2-40B4-BE49-F238E27FC236}">
                <a16:creationId xmlns:a16="http://schemas.microsoft.com/office/drawing/2014/main" id="{1A7A693D-AD47-C24C-AEC4-684CD45BD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20728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5" name="Grafik 4" descr="Ein Bild, das Gras, draußen, Parken, Feld enthält.&#10;&#10;Automatisch generierte Beschreibung">
            <a:extLst>
              <a:ext uri="{FF2B5EF4-FFF2-40B4-BE49-F238E27FC236}">
                <a16:creationId xmlns:a16="http://schemas.microsoft.com/office/drawing/2014/main" id="{49BCD229-057D-1446-8ADC-FBFA13EA1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2004" b="-1"/>
          <a:stretch/>
        </p:blipFill>
        <p:spPr>
          <a:xfrm>
            <a:off x="6134101" y="954107"/>
            <a:ext cx="4543731" cy="558215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BE881A2-C4D6-334B-9AC5-82572B0030EA}"/>
              </a:ext>
            </a:extLst>
          </p:cNvPr>
          <p:cNvSpPr/>
          <p:nvPr/>
        </p:nvSpPr>
        <p:spPr>
          <a:xfrm>
            <a:off x="6140198" y="0"/>
            <a:ext cx="573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Aktivitäten: kulinarischer Leseabend, Garteneinsatz mit Grillen…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61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 err="1">
                <a:solidFill>
                  <a:schemeClr val="accent1"/>
                </a:solidFill>
              </a:rPr>
              <a:t>Beratung</a:t>
            </a:r>
            <a:r>
              <a:rPr lang="en-US" sz="4000" kern="1200" dirty="0">
                <a:solidFill>
                  <a:schemeClr val="accent1"/>
                </a:solidFill>
              </a:rPr>
              <a:t> &amp;</a:t>
            </a:r>
            <a:r>
              <a:rPr lang="de-DE" sz="4000" dirty="0">
                <a:solidFill>
                  <a:schemeClr val="accent1"/>
                </a:solidFill>
              </a:rPr>
              <a:t> Prozess-begleitung</a:t>
            </a:r>
            <a:endParaRPr lang="en-US" sz="4000" kern="1200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/>
              <a:t>Beratungszentrum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</a:t>
            </a:r>
            <a:r>
              <a:rPr lang="en-US" sz="2400" dirty="0" err="1"/>
              <a:t>emotionale</a:t>
            </a:r>
            <a:r>
              <a:rPr lang="en-US" sz="2400" dirty="0"/>
              <a:t> und </a:t>
            </a:r>
            <a:r>
              <a:rPr lang="en-US" sz="2400" dirty="0" err="1"/>
              <a:t>soziale</a:t>
            </a:r>
            <a:r>
              <a:rPr lang="en-US" sz="2400" dirty="0"/>
              <a:t> </a:t>
            </a:r>
            <a:r>
              <a:rPr lang="en-US" sz="2400" dirty="0" err="1"/>
              <a:t>Entwicklung</a:t>
            </a:r>
            <a:r>
              <a:rPr lang="en-US" sz="2400" dirty="0"/>
              <a:t> (</a:t>
            </a:r>
            <a:r>
              <a:rPr lang="en-US" sz="2400" dirty="0" err="1"/>
              <a:t>BeSE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721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Prävention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„</a:t>
            </a:r>
            <a:r>
              <a:rPr lang="en-US" sz="2400" b="1" dirty="0" err="1"/>
              <a:t>Hahler</a:t>
            </a:r>
            <a:r>
              <a:rPr lang="en-US" sz="2400" b="1" dirty="0"/>
              <a:t> Kids“: </a:t>
            </a:r>
            <a:r>
              <a:rPr lang="en-US" sz="2400" dirty="0"/>
              <a:t>Der </a:t>
            </a:r>
            <a:r>
              <a:rPr lang="en-US" sz="2400" dirty="0" err="1"/>
              <a:t>Diakonie-Verband</a:t>
            </a:r>
            <a:r>
              <a:rPr lang="en-US" sz="2400" dirty="0"/>
              <a:t> </a:t>
            </a:r>
            <a:r>
              <a:rPr lang="en-US" sz="2400" dirty="0" err="1"/>
              <a:t>bietet</a:t>
            </a:r>
            <a:r>
              <a:rPr lang="en-US" sz="2400" dirty="0"/>
              <a:t> im </a:t>
            </a:r>
            <a:r>
              <a:rPr lang="en-US" sz="2400" dirty="0" err="1"/>
              <a:t>Auftrag</a:t>
            </a:r>
            <a:r>
              <a:rPr lang="en-US" sz="2400" dirty="0"/>
              <a:t> des </a:t>
            </a:r>
            <a:r>
              <a:rPr lang="en-US" sz="2400" dirty="0" err="1"/>
              <a:t>Jugendamtes</a:t>
            </a:r>
            <a:r>
              <a:rPr lang="en-US" sz="2400" dirty="0"/>
              <a:t> des </a:t>
            </a:r>
            <a:r>
              <a:rPr lang="en-US" sz="2400" dirty="0" err="1"/>
              <a:t>Landkreises</a:t>
            </a:r>
            <a:r>
              <a:rPr lang="en-US" sz="2400" dirty="0"/>
              <a:t> Stade die </a:t>
            </a:r>
            <a:r>
              <a:rPr lang="en-US" sz="2400" dirty="0" err="1"/>
              <a:t>Soziale</a:t>
            </a:r>
            <a:r>
              <a:rPr lang="en-US" sz="2400" dirty="0"/>
              <a:t> </a:t>
            </a:r>
            <a:r>
              <a:rPr lang="en-US" sz="2400" dirty="0" err="1"/>
              <a:t>Gruppenarbeit</a:t>
            </a:r>
            <a:r>
              <a:rPr lang="en-US" sz="2400" dirty="0"/>
              <a:t> an. 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Soziales</a:t>
            </a:r>
            <a:r>
              <a:rPr lang="en-US" sz="2400" b="1" dirty="0"/>
              <a:t> Lernen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Schwerpunkt</a:t>
            </a:r>
            <a:r>
              <a:rPr lang="en-US" sz="2400" dirty="0"/>
              <a:t> im Bildungshaus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unterschiedlichen</a:t>
            </a:r>
            <a:r>
              <a:rPr lang="en-US" sz="2400" dirty="0"/>
              <a:t> </a:t>
            </a:r>
            <a:r>
              <a:rPr lang="en-US" sz="2400" dirty="0" err="1"/>
              <a:t>Programme</a:t>
            </a:r>
            <a:r>
              <a:rPr lang="en-US" sz="2400" dirty="0"/>
              <a:t> </a:t>
            </a:r>
            <a:r>
              <a:rPr lang="en-US" sz="2400" dirty="0" err="1"/>
              <a:t>wie</a:t>
            </a:r>
            <a:r>
              <a:rPr lang="en-US" sz="2400" dirty="0"/>
              <a:t> IKPL (“</a:t>
            </a:r>
            <a:r>
              <a:rPr lang="en-US" sz="2400" dirty="0" err="1"/>
              <a:t>Ich</a:t>
            </a:r>
            <a:r>
              <a:rPr lang="en-US" sz="2400" dirty="0"/>
              <a:t> </a:t>
            </a:r>
            <a:r>
              <a:rPr lang="en-US" sz="2400" dirty="0" err="1"/>
              <a:t>kann</a:t>
            </a:r>
            <a:r>
              <a:rPr lang="en-US" sz="2400" dirty="0"/>
              <a:t> </a:t>
            </a:r>
            <a:r>
              <a:rPr lang="en-US" sz="2400" dirty="0" err="1"/>
              <a:t>Probleme</a:t>
            </a:r>
            <a:r>
              <a:rPr lang="en-US" sz="2400" dirty="0"/>
              <a:t> </a:t>
            </a:r>
            <a:r>
              <a:rPr lang="en-US" sz="2400" dirty="0" err="1"/>
              <a:t>lösen</a:t>
            </a:r>
            <a:r>
              <a:rPr lang="en-US" sz="2400" dirty="0"/>
              <a:t>”) in der Kita </a:t>
            </a:r>
            <a:r>
              <a:rPr lang="en-US" sz="2400" dirty="0" err="1"/>
              <a:t>oder</a:t>
            </a:r>
            <a:r>
              <a:rPr lang="en-US" sz="2400" dirty="0"/>
              <a:t> PARTS in der Grundschule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Beratungsangebote</a:t>
            </a:r>
            <a:r>
              <a:rPr lang="en-US" sz="2400" dirty="0"/>
              <a:t> </a:t>
            </a:r>
            <a:r>
              <a:rPr lang="en-US" sz="2400" dirty="0" err="1"/>
              <a:t>durch</a:t>
            </a:r>
            <a:r>
              <a:rPr lang="en-US" sz="2400" dirty="0"/>
              <a:t> </a:t>
            </a:r>
            <a:r>
              <a:rPr lang="en-US" sz="2400" dirty="0" err="1"/>
              <a:t>Schulsozialarbeiterin</a:t>
            </a:r>
            <a:endParaRPr lang="en-US" sz="2400" dirty="0"/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“</a:t>
            </a:r>
            <a:r>
              <a:rPr lang="en-US" sz="2400" b="1" dirty="0" err="1"/>
              <a:t>Hahler</a:t>
            </a:r>
            <a:r>
              <a:rPr lang="en-US" sz="2400" b="1" dirty="0"/>
              <a:t> </a:t>
            </a:r>
            <a:r>
              <a:rPr lang="en-US" sz="2400" b="1" dirty="0" err="1"/>
              <a:t>Runde</a:t>
            </a:r>
            <a:r>
              <a:rPr lang="en-US" sz="2400" b="1" dirty="0"/>
              <a:t>”</a:t>
            </a:r>
            <a:r>
              <a:rPr lang="en-US" sz="2400" dirty="0"/>
              <a:t>,</a:t>
            </a:r>
            <a:r>
              <a:rPr lang="en-US" sz="2400" b="1" dirty="0"/>
              <a:t> </a:t>
            </a:r>
            <a:r>
              <a:rPr lang="en-US" sz="2400" dirty="0" err="1"/>
              <a:t>Vernetzungsgruppe</a:t>
            </a:r>
            <a:r>
              <a:rPr lang="en-US" sz="2400" dirty="0"/>
              <a:t> </a:t>
            </a:r>
            <a:r>
              <a:rPr lang="en-US" sz="2400" dirty="0" err="1"/>
              <a:t>verschiedener</a:t>
            </a:r>
            <a:r>
              <a:rPr lang="en-US" sz="2400" dirty="0"/>
              <a:t> </a:t>
            </a:r>
            <a:r>
              <a:rPr lang="en-US" sz="2400" dirty="0" err="1"/>
              <a:t>Akteure</a:t>
            </a:r>
            <a:r>
              <a:rPr lang="en-US" sz="2400" dirty="0"/>
              <a:t> im </a:t>
            </a:r>
            <a:r>
              <a:rPr lang="en-US" sz="2400" dirty="0" err="1"/>
              <a:t>Stadtteil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67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 txBox="1">
            <a:spLocks/>
          </p:cNvSpPr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</a:rPr>
              <a:t>D</a:t>
            </a:r>
            <a:r>
              <a:rPr lang="en-US" sz="4000" b="1" kern="1200" dirty="0">
                <a:solidFill>
                  <a:schemeClr val="accent1"/>
                </a:solidFill>
              </a:rPr>
              <a:t>as </a:t>
            </a:r>
            <a:r>
              <a:rPr lang="en-US" sz="4000" b="1" kern="1200" dirty="0" err="1">
                <a:solidFill>
                  <a:schemeClr val="accent1"/>
                </a:solidFill>
              </a:rPr>
              <a:t>Jugendamt</a:t>
            </a:r>
            <a:r>
              <a:rPr lang="en-US" sz="4000" b="1" kern="1200" dirty="0">
                <a:solidFill>
                  <a:schemeClr val="accent1"/>
                </a:solidFill>
              </a:rPr>
              <a:t> </a:t>
            </a:r>
            <a:r>
              <a:rPr lang="en-US" sz="4000" b="1" kern="1200" dirty="0" err="1">
                <a:solidFill>
                  <a:schemeClr val="accent1"/>
                </a:solidFill>
              </a:rPr>
              <a:t>als</a:t>
            </a:r>
            <a:r>
              <a:rPr lang="en-US" sz="4000" b="1" kern="1200" dirty="0">
                <a:solidFill>
                  <a:schemeClr val="accent1"/>
                </a:solidFill>
              </a:rPr>
              <a:t> </a:t>
            </a:r>
            <a:r>
              <a:rPr lang="en-US" sz="4000" b="1" kern="1200" dirty="0" err="1">
                <a:solidFill>
                  <a:schemeClr val="accent1"/>
                </a:solidFill>
              </a:rPr>
              <a:t>Hilfsinstanz</a:t>
            </a:r>
            <a:endParaRPr lang="en-US" sz="4000" b="1" kern="12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Frühzeitige</a:t>
            </a:r>
            <a:r>
              <a:rPr lang="en-US" sz="2400" dirty="0"/>
              <a:t> </a:t>
            </a:r>
            <a:r>
              <a:rPr lang="en-US" sz="2400" dirty="0" err="1"/>
              <a:t>Einladung</a:t>
            </a:r>
            <a:r>
              <a:rPr lang="en-US" sz="2400" dirty="0"/>
              <a:t> </a:t>
            </a:r>
            <a:r>
              <a:rPr lang="en-US" sz="2400" dirty="0" err="1"/>
              <a:t>zum</a:t>
            </a:r>
            <a:r>
              <a:rPr lang="en-US" sz="2400" dirty="0"/>
              <a:t> “</a:t>
            </a:r>
            <a:r>
              <a:rPr lang="en-US" sz="2400" dirty="0" err="1"/>
              <a:t>Runden</a:t>
            </a:r>
            <a:r>
              <a:rPr lang="en-US" sz="2400" dirty="0"/>
              <a:t> Tisch”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Familie</a:t>
            </a:r>
            <a:r>
              <a:rPr lang="en-US" sz="2400" dirty="0"/>
              <a:t>, Schule, Kita und </a:t>
            </a:r>
            <a:r>
              <a:rPr lang="en-US" sz="2400" dirty="0" err="1"/>
              <a:t>Jugendamt</a:t>
            </a:r>
            <a:r>
              <a:rPr lang="en-US" sz="2400" dirty="0"/>
              <a:t>, </a:t>
            </a:r>
            <a:r>
              <a:rPr lang="en-US" sz="2400" dirty="0" err="1"/>
              <a:t>wenn</a:t>
            </a:r>
            <a:r>
              <a:rPr lang="en-US" sz="2400" dirty="0"/>
              <a:t> der </a:t>
            </a:r>
            <a:r>
              <a:rPr lang="en-US" sz="2400" dirty="0" err="1"/>
              <a:t>Hilfebedarf</a:t>
            </a:r>
            <a:r>
              <a:rPr lang="en-US" sz="2400" dirty="0"/>
              <a:t> in den </a:t>
            </a:r>
            <a:r>
              <a:rPr lang="en-US" sz="2400" dirty="0" err="1"/>
              <a:t>Familien</a:t>
            </a:r>
            <a:r>
              <a:rPr lang="en-US" sz="2400" dirty="0"/>
              <a:t> </a:t>
            </a:r>
            <a:r>
              <a:rPr lang="en-US" sz="2400" dirty="0" err="1"/>
              <a:t>größer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108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/>
                </a:solidFill>
              </a:rPr>
              <a:t>Kinder individuell im „Lernen-Lernen“ stärken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de-DE" sz="2400" b="1" dirty="0"/>
              <a:t>Zusatzmodul</a:t>
            </a:r>
            <a:r>
              <a:rPr lang="de-DE" sz="2400" dirty="0"/>
              <a:t> (optional): Wie bereite ich mich auf Tests und Klassenarbeiten vor? Wie strukturiere ich meine Arbeitsprozesse im häuslichen Umfeld?</a:t>
            </a:r>
          </a:p>
        </p:txBody>
      </p:sp>
    </p:spTree>
    <p:extLst>
      <p:ext uri="{BB962C8B-B14F-4D97-AF65-F5344CB8AC3E}">
        <p14:creationId xmlns:p14="http://schemas.microsoft.com/office/powerpoint/2010/main" val="2692466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34295" cy="5370657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/>
                </a:solidFill>
              </a:rPr>
              <a:t>Ferienbetreuung im Bildungshaus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4668" y="714895"/>
            <a:ext cx="5169131" cy="5462068"/>
          </a:xfrm>
        </p:spPr>
        <p:txBody>
          <a:bodyPr>
            <a:normAutofit/>
          </a:bodyPr>
          <a:lstStyle/>
          <a:p>
            <a:r>
              <a:rPr lang="de-DE" b="1" dirty="0"/>
              <a:t>Verlässliche Betreuung von 7:00 bis 17:00 Uhr</a:t>
            </a:r>
          </a:p>
          <a:p>
            <a:r>
              <a:rPr lang="de-DE" b="1" dirty="0"/>
              <a:t>Familiäre Atmosphäre durch Altersmischung von 3 – 10 Jahren</a:t>
            </a:r>
          </a:p>
          <a:p>
            <a:r>
              <a:rPr lang="de-DE" b="1" dirty="0"/>
              <a:t>Vielfältige Erlebnisse, Berücksichtigung altersspezifischer Bedarfe</a:t>
            </a:r>
          </a:p>
          <a:p>
            <a:r>
              <a:rPr lang="de-DE" b="1" dirty="0"/>
              <a:t>Partizipation der Kinder bei der Angebotswahl</a:t>
            </a:r>
          </a:p>
          <a:p>
            <a:r>
              <a:rPr lang="de-DE" b="1" dirty="0"/>
              <a:t>Bindungsstabilität durch vertraute </a:t>
            </a:r>
            <a:r>
              <a:rPr lang="de-DE" b="1" dirty="0" err="1"/>
              <a:t>Bezugpädagogen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087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2C3CA3F-9A64-C347-BC52-9186F8441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" y="333508"/>
            <a:ext cx="9020604" cy="61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8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E9BBCD8-FDD6-124A-9B3C-0252D4A15BA7}"/>
              </a:ext>
            </a:extLst>
          </p:cNvPr>
          <p:cNvSpPr/>
          <p:nvPr/>
        </p:nvSpPr>
        <p:spPr>
          <a:xfrm>
            <a:off x="1245354" y="4331198"/>
            <a:ext cx="447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/>
              <a:t>Kindertagesstätte</a:t>
            </a:r>
            <a:r>
              <a:rPr lang="de-DE" sz="2800" dirty="0"/>
              <a:t> im Bildungshaus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04FEC4-5543-3C43-9DF8-BAB1BCD935AD}"/>
              </a:ext>
            </a:extLst>
          </p:cNvPr>
          <p:cNvSpPr txBox="1"/>
          <p:nvPr/>
        </p:nvSpPr>
        <p:spPr>
          <a:xfrm>
            <a:off x="6231866" y="4026888"/>
            <a:ext cx="54521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Grundschule</a:t>
            </a:r>
            <a:r>
              <a:rPr lang="de-DE" sz="2800" dirty="0"/>
              <a:t> Hahle im Bildungshaus</a:t>
            </a:r>
          </a:p>
          <a:p>
            <a:endParaRPr lang="de-DE" sz="2800" dirty="0"/>
          </a:p>
        </p:txBody>
      </p:sp>
      <p:sp>
        <p:nvSpPr>
          <p:cNvPr id="11" name="Rahmen 10">
            <a:extLst>
              <a:ext uri="{FF2B5EF4-FFF2-40B4-BE49-F238E27FC236}">
                <a16:creationId xmlns:a16="http://schemas.microsoft.com/office/drawing/2014/main" id="{11D990F6-30D9-C741-B007-187EDF864E98}"/>
              </a:ext>
            </a:extLst>
          </p:cNvPr>
          <p:cNvSpPr/>
          <p:nvPr/>
        </p:nvSpPr>
        <p:spPr>
          <a:xfrm>
            <a:off x="508000" y="3237255"/>
            <a:ext cx="11684000" cy="350123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solidFill>
                <a:schemeClr val="tx1"/>
              </a:solidFill>
            </a:endParaRPr>
          </a:p>
        </p:txBody>
      </p:sp>
      <p:sp>
        <p:nvSpPr>
          <p:cNvPr id="12" name="Dreieck 11">
            <a:extLst>
              <a:ext uri="{FF2B5EF4-FFF2-40B4-BE49-F238E27FC236}">
                <a16:creationId xmlns:a16="http://schemas.microsoft.com/office/drawing/2014/main" id="{78028FBA-4725-774F-8B68-FAEFD147AE42}"/>
              </a:ext>
            </a:extLst>
          </p:cNvPr>
          <p:cNvSpPr/>
          <p:nvPr/>
        </p:nvSpPr>
        <p:spPr>
          <a:xfrm>
            <a:off x="508000" y="0"/>
            <a:ext cx="11684000" cy="3204047"/>
          </a:xfrm>
          <a:prstGeom prst="triangle">
            <a:avLst>
              <a:gd name="adj" fmla="val 47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CB79491-7DEE-484E-AC78-7511EEED69F9}"/>
              </a:ext>
            </a:extLst>
          </p:cNvPr>
          <p:cNvSpPr/>
          <p:nvPr/>
        </p:nvSpPr>
        <p:spPr>
          <a:xfrm>
            <a:off x="4122057" y="1449721"/>
            <a:ext cx="4621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5400" dirty="0"/>
              <a:t>Bildungshaus </a:t>
            </a:r>
            <a:r>
              <a:rPr lang="de-DE" sz="5400" dirty="0" err="1"/>
              <a:t>Hahle</a:t>
            </a:r>
            <a:endParaRPr lang="de-DE" sz="5400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42BF24C-48EB-BD4C-A7C3-08BB0334B7F5}"/>
              </a:ext>
            </a:extLst>
          </p:cNvPr>
          <p:cNvCxnSpPr/>
          <p:nvPr/>
        </p:nvCxnSpPr>
        <p:spPr>
          <a:xfrm>
            <a:off x="5878286" y="3672114"/>
            <a:ext cx="0" cy="25690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3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538A67D-915E-1C4C-ADF4-A97E778E8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6" y="285141"/>
            <a:ext cx="9305839" cy="59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5730837-1FCB-D64A-BE43-8E1A5592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" y="781049"/>
            <a:ext cx="10799411" cy="18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>
                <a:solidFill>
                  <a:schemeClr val="accent1"/>
                </a:solidFill>
              </a:rPr>
              <a:t>Ziele der Arbeit im Bildungshaus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33004"/>
            <a:ext cx="6377769" cy="6724996"/>
          </a:xfrm>
        </p:spPr>
        <p:txBody>
          <a:bodyPr anchor="ctr">
            <a:normAutofit/>
          </a:bodyPr>
          <a:lstStyle/>
          <a:p>
            <a:r>
              <a:rPr lang="de-DE" b="1" dirty="0"/>
              <a:t>fachliche, pädagogische und vernetzte Betreuung und Bildung im Lebensalltag der Kinder durch multiprofessionelles Team aus Kita und Grundschule</a:t>
            </a:r>
          </a:p>
          <a:p>
            <a:r>
              <a:rPr lang="de-DE" b="1" dirty="0"/>
              <a:t>lückenlose Bildungsbiographie</a:t>
            </a:r>
          </a:p>
          <a:p>
            <a:r>
              <a:rPr lang="de-DE" b="1" dirty="0" err="1"/>
              <a:t>Resilienzstärkung</a:t>
            </a:r>
            <a:r>
              <a:rPr lang="de-DE" b="1" dirty="0"/>
              <a:t> durch Anbindung, verlässliche Strukturen und Bezüge</a:t>
            </a:r>
          </a:p>
          <a:p>
            <a:r>
              <a:rPr lang="de-DE" b="1" dirty="0"/>
              <a:t>Soziales Lernen in der Bildungshausgemeinschaft</a:t>
            </a:r>
          </a:p>
          <a:p>
            <a:r>
              <a:rPr lang="de-DE" b="1" dirty="0"/>
              <a:t>Sprachförderung alltagsintegriert und in gezielten Angeboten (LW Sprache und </a:t>
            </a:r>
            <a:r>
              <a:rPr lang="de-DE" b="1" dirty="0" err="1"/>
              <a:t>Leseclub</a:t>
            </a:r>
            <a:r>
              <a:rPr lang="de-DE" b="1" dirty="0"/>
              <a:t>)</a:t>
            </a:r>
          </a:p>
          <a:p>
            <a:r>
              <a:rPr lang="de-DE" b="1" dirty="0"/>
              <a:t>Unterstützung bei Übergängen: Kita/Grundschule</a:t>
            </a:r>
          </a:p>
          <a:p>
            <a:pPr marL="0" indent="0">
              <a:buNone/>
            </a:pPr>
            <a:r>
              <a:rPr lang="de-DE" b="1" dirty="0"/>
              <a:t>   Grundschule/ Hort/ Jugendarbeit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47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/>
          <p:cNvSpPr/>
          <p:nvPr/>
        </p:nvSpPr>
        <p:spPr>
          <a:xfrm rot="16200000">
            <a:off x="-64102" y="1343099"/>
            <a:ext cx="2327376" cy="1317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5" name="Rechteck: abgerundete Ecken 4"/>
          <p:cNvSpPr/>
          <p:nvPr/>
        </p:nvSpPr>
        <p:spPr>
          <a:xfrm rot="16200000">
            <a:off x="2707078" y="1702416"/>
            <a:ext cx="3056336" cy="1317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6" name="Rechteck: abgerundete Ecken 5"/>
          <p:cNvSpPr/>
          <p:nvPr/>
        </p:nvSpPr>
        <p:spPr>
          <a:xfrm rot="16200000">
            <a:off x="4531726" y="1716429"/>
            <a:ext cx="3000975" cy="1317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7" name="Rechteck: abgerundete Ecken 6"/>
          <p:cNvSpPr/>
          <p:nvPr/>
        </p:nvSpPr>
        <p:spPr>
          <a:xfrm rot="16200000">
            <a:off x="6874028" y="1698165"/>
            <a:ext cx="3037503" cy="1317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8" name="Rechteck: abgerundete Ecken 7"/>
          <p:cNvSpPr/>
          <p:nvPr/>
        </p:nvSpPr>
        <p:spPr>
          <a:xfrm rot="16200000">
            <a:off x="8974351" y="1698165"/>
            <a:ext cx="3037504" cy="1317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9" name="Rechteck: abgerundete Ecken 8"/>
          <p:cNvSpPr/>
          <p:nvPr/>
        </p:nvSpPr>
        <p:spPr>
          <a:xfrm>
            <a:off x="3603656" y="3931385"/>
            <a:ext cx="1317277" cy="8057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Kooperative Mittagspause</a:t>
            </a:r>
          </a:p>
        </p:txBody>
      </p:sp>
      <p:sp>
        <p:nvSpPr>
          <p:cNvPr id="11" name="Rechteck: abgerundete Ecken 10"/>
          <p:cNvSpPr/>
          <p:nvPr/>
        </p:nvSpPr>
        <p:spPr>
          <a:xfrm>
            <a:off x="5407716" y="3908787"/>
            <a:ext cx="1317277" cy="8057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Kooperative Mittagspause</a:t>
            </a:r>
          </a:p>
        </p:txBody>
      </p:sp>
      <p:sp>
        <p:nvSpPr>
          <p:cNvPr id="12" name="Rechteck: abgerundete Ecken 11"/>
          <p:cNvSpPr/>
          <p:nvPr/>
        </p:nvSpPr>
        <p:spPr>
          <a:xfrm>
            <a:off x="3610976" y="4800874"/>
            <a:ext cx="1310117" cy="1186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14" name="Rechteck: abgerundete Ecken 13"/>
          <p:cNvSpPr/>
          <p:nvPr/>
        </p:nvSpPr>
        <p:spPr>
          <a:xfrm>
            <a:off x="423585" y="3322216"/>
            <a:ext cx="1404875" cy="8314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Hortbetreuung mit Mittagessen</a:t>
            </a:r>
          </a:p>
        </p:txBody>
      </p:sp>
      <p:sp>
        <p:nvSpPr>
          <p:cNvPr id="15" name="Rechteck: abgerundete Ecken 14"/>
          <p:cNvSpPr/>
          <p:nvPr/>
        </p:nvSpPr>
        <p:spPr>
          <a:xfrm>
            <a:off x="7734141" y="3931385"/>
            <a:ext cx="1317277" cy="83593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Kooperative</a:t>
            </a:r>
          </a:p>
          <a:p>
            <a:pPr algn="ctr"/>
            <a:r>
              <a:rPr lang="de-DE" sz="1400" b="1" dirty="0"/>
              <a:t>Mittagspause</a:t>
            </a:r>
          </a:p>
        </p:txBody>
      </p:sp>
      <p:sp>
        <p:nvSpPr>
          <p:cNvPr id="16" name="Rechteck: abgerundete Ecken 15"/>
          <p:cNvSpPr/>
          <p:nvPr/>
        </p:nvSpPr>
        <p:spPr>
          <a:xfrm>
            <a:off x="9459884" y="3965826"/>
            <a:ext cx="1412728" cy="8350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Hortbetreuung mit Mittagessen</a:t>
            </a:r>
          </a:p>
        </p:txBody>
      </p:sp>
      <p:sp>
        <p:nvSpPr>
          <p:cNvPr id="18" name="Rechteck: abgerundete Ecken 17"/>
          <p:cNvSpPr/>
          <p:nvPr/>
        </p:nvSpPr>
        <p:spPr>
          <a:xfrm>
            <a:off x="5363283" y="4772350"/>
            <a:ext cx="1310117" cy="1186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19" name="Rechteck: abgerundete Ecken 18"/>
          <p:cNvSpPr/>
          <p:nvPr/>
        </p:nvSpPr>
        <p:spPr>
          <a:xfrm>
            <a:off x="7741301" y="4800874"/>
            <a:ext cx="1310117" cy="1186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Unterricht</a:t>
            </a:r>
          </a:p>
        </p:txBody>
      </p:sp>
      <p:sp>
        <p:nvSpPr>
          <p:cNvPr id="20" name="Rechteck: abgerundete Ecken 19"/>
          <p:cNvSpPr/>
          <p:nvPr/>
        </p:nvSpPr>
        <p:spPr>
          <a:xfrm>
            <a:off x="523702" y="4246652"/>
            <a:ext cx="1234524" cy="15971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/>
              <a:t>Besprech-ungen</a:t>
            </a:r>
            <a:r>
              <a:rPr lang="de-DE" sz="1400" b="1" dirty="0"/>
              <a:t> und Konferenzen des Grundschul-teams</a:t>
            </a:r>
          </a:p>
        </p:txBody>
      </p:sp>
      <p:sp>
        <p:nvSpPr>
          <p:cNvPr id="21" name="Rechteck: abgerundete Ecken 20"/>
          <p:cNvSpPr/>
          <p:nvPr/>
        </p:nvSpPr>
        <p:spPr>
          <a:xfrm>
            <a:off x="423585" y="506971"/>
            <a:ext cx="1310117" cy="507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Anfang/</a:t>
            </a:r>
          </a:p>
          <a:p>
            <a:pPr algn="ctr"/>
            <a:r>
              <a:rPr lang="de-DE" sz="1400" b="1" dirty="0"/>
              <a:t>Plenum</a:t>
            </a:r>
          </a:p>
        </p:txBody>
      </p:sp>
      <p:sp>
        <p:nvSpPr>
          <p:cNvPr id="22" name="Rechteck: abgerundete Ecken 21"/>
          <p:cNvSpPr/>
          <p:nvPr/>
        </p:nvSpPr>
        <p:spPr>
          <a:xfrm>
            <a:off x="3603656" y="523496"/>
            <a:ext cx="1310117" cy="31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3" name="Rechteck: abgerundete Ecken 22"/>
          <p:cNvSpPr/>
          <p:nvPr/>
        </p:nvSpPr>
        <p:spPr>
          <a:xfrm>
            <a:off x="5380735" y="474377"/>
            <a:ext cx="1310117" cy="386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4" name="Rechteck: abgerundete Ecken 23"/>
          <p:cNvSpPr/>
          <p:nvPr/>
        </p:nvSpPr>
        <p:spPr>
          <a:xfrm>
            <a:off x="7734141" y="499527"/>
            <a:ext cx="1310117" cy="322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5" name="Rechteck: abgerundete Ecken 24"/>
          <p:cNvSpPr/>
          <p:nvPr/>
        </p:nvSpPr>
        <p:spPr>
          <a:xfrm>
            <a:off x="9780670" y="528936"/>
            <a:ext cx="1310117" cy="30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päd. Anfang</a:t>
            </a:r>
          </a:p>
        </p:txBody>
      </p:sp>
      <p:sp>
        <p:nvSpPr>
          <p:cNvPr id="26" name="Rechteck: abgerundete Ecken 25"/>
          <p:cNvSpPr/>
          <p:nvPr/>
        </p:nvSpPr>
        <p:spPr>
          <a:xfrm>
            <a:off x="394829" y="6304898"/>
            <a:ext cx="10695958" cy="41029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Spätdienst für Kita- und Hortkinder bis 17:00 Uhr</a:t>
            </a:r>
          </a:p>
        </p:txBody>
      </p:sp>
      <p:sp>
        <p:nvSpPr>
          <p:cNvPr id="27" name="Rechteck: abgerundete Ecken 14">
            <a:extLst>
              <a:ext uri="{FF2B5EF4-FFF2-40B4-BE49-F238E27FC236}">
                <a16:creationId xmlns:a16="http://schemas.microsoft.com/office/drawing/2014/main" id="{C3E6E6E4-7BE4-A440-B168-75025DA05750}"/>
              </a:ext>
            </a:extLst>
          </p:cNvPr>
          <p:cNvSpPr/>
          <p:nvPr/>
        </p:nvSpPr>
        <p:spPr>
          <a:xfrm>
            <a:off x="1976285" y="3322217"/>
            <a:ext cx="1140588" cy="6623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SGA </a:t>
            </a:r>
            <a:r>
              <a:rPr lang="de-DE" sz="1200" b="1" dirty="0"/>
              <a:t>(</a:t>
            </a:r>
            <a:r>
              <a:rPr lang="de-DE" sz="1200" b="1" dirty="0" err="1"/>
              <a:t>Hahler</a:t>
            </a:r>
            <a:r>
              <a:rPr lang="de-DE" sz="1200" b="1" dirty="0"/>
              <a:t> Kids)</a:t>
            </a:r>
          </a:p>
        </p:txBody>
      </p:sp>
      <p:sp>
        <p:nvSpPr>
          <p:cNvPr id="28" name="Rechteck: abgerundete Ecken 14">
            <a:extLst>
              <a:ext uri="{FF2B5EF4-FFF2-40B4-BE49-F238E27FC236}">
                <a16:creationId xmlns:a16="http://schemas.microsoft.com/office/drawing/2014/main" id="{10A24210-66D0-0544-8C4B-4FC07E44D4DA}"/>
              </a:ext>
            </a:extLst>
          </p:cNvPr>
          <p:cNvSpPr/>
          <p:nvPr/>
        </p:nvSpPr>
        <p:spPr>
          <a:xfrm>
            <a:off x="11022676" y="3954064"/>
            <a:ext cx="1037704" cy="6844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SGA </a:t>
            </a:r>
            <a:r>
              <a:rPr lang="de-DE" sz="1200" b="1" dirty="0"/>
              <a:t>(</a:t>
            </a:r>
            <a:r>
              <a:rPr lang="de-DE" sz="1200" b="1" dirty="0" err="1"/>
              <a:t>Hahler</a:t>
            </a:r>
            <a:r>
              <a:rPr lang="de-DE" sz="1200" b="1" dirty="0"/>
              <a:t> Kids)</a:t>
            </a:r>
          </a:p>
        </p:txBody>
      </p:sp>
      <p:sp>
        <p:nvSpPr>
          <p:cNvPr id="31" name="Rechteck: abgerundete Ecken 25">
            <a:extLst>
              <a:ext uri="{FF2B5EF4-FFF2-40B4-BE49-F238E27FC236}">
                <a16:creationId xmlns:a16="http://schemas.microsoft.com/office/drawing/2014/main" id="{ADEEF9AC-93A5-5444-8EC0-EC1E7C627775}"/>
              </a:ext>
            </a:extLst>
          </p:cNvPr>
          <p:cNvSpPr/>
          <p:nvPr/>
        </p:nvSpPr>
        <p:spPr>
          <a:xfrm>
            <a:off x="680653" y="142810"/>
            <a:ext cx="10695958" cy="27815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Frühdienst für Kita- und Hortkinder ab 07:00 Uhr</a:t>
            </a:r>
          </a:p>
        </p:txBody>
      </p:sp>
    </p:spTree>
    <p:extLst>
      <p:ext uri="{BB962C8B-B14F-4D97-AF65-F5344CB8AC3E}">
        <p14:creationId xmlns:p14="http://schemas.microsoft.com/office/powerpoint/2010/main" val="247760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0C3DA-0DC3-9148-B984-984605A2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963877"/>
            <a:ext cx="4127156" cy="4930246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/>
                </a:solidFill>
              </a:rPr>
              <a:t>Vernetzung durch: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9B65D-83A3-A44F-93F0-6B380CF8B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385" y="856211"/>
            <a:ext cx="6399415" cy="6608617"/>
          </a:xfrm>
        </p:spPr>
        <p:txBody>
          <a:bodyPr anchor="ctr">
            <a:normAutofit fontScale="92500" lnSpcReduction="10000"/>
          </a:bodyPr>
          <a:lstStyle/>
          <a:p>
            <a:r>
              <a:rPr lang="de-DE" sz="2200" b="1" dirty="0"/>
              <a:t>Fließenden Übergang zwischen Kita und Grundschule: Kooperation zwischen Brückenjahrkindern und Erstklässlern, wöchentliche Unterrichtsteilnahme, Begleitung durch Bezugspädagogen zu Beginn des ersten Schuljahres</a:t>
            </a:r>
          </a:p>
          <a:p>
            <a:r>
              <a:rPr lang="de-DE" sz="2200" b="1" dirty="0"/>
              <a:t>Gemeinsame Nutzung der Lernwerkstätten und des Leseclubs</a:t>
            </a:r>
          </a:p>
          <a:p>
            <a:r>
              <a:rPr lang="de-DE" sz="2200" b="1" dirty="0"/>
              <a:t>Anpassung der Stundentafel an die Bedürfnisse der Kinder: Neigungskurse, Lern- und Übungszeiten, Plenum, Lernwerkstätten...</a:t>
            </a:r>
          </a:p>
          <a:p>
            <a:r>
              <a:rPr lang="de-DE" sz="2200" b="1" dirty="0"/>
              <a:t>Kooperative Mittagspause</a:t>
            </a:r>
          </a:p>
          <a:p>
            <a:r>
              <a:rPr lang="de-DE" sz="2200" b="1" dirty="0"/>
              <a:t>Soziales Lernen als gemeinsame Aufgabe</a:t>
            </a:r>
          </a:p>
          <a:p>
            <a:r>
              <a:rPr lang="de-DE" sz="2200" b="1" dirty="0"/>
              <a:t>Wöchentlichen Austausch Leitungen Bildungshaus, gemeinsame Konzeptentwicklung</a:t>
            </a:r>
          </a:p>
          <a:p>
            <a:r>
              <a:rPr lang="de-DE" sz="2200" b="1" dirty="0"/>
              <a:t>Wöchentlichen Austausch Leitungen und  Schulsozialarbeiterin zu gemeinsam betreuten Kindern</a:t>
            </a:r>
          </a:p>
          <a:p>
            <a:r>
              <a:rPr lang="de-DE" sz="2200" b="1" dirty="0"/>
              <a:t>Kooperativen Austausch Fachkräfte, Leitungen und Schulsozialarbeiterin zu Kindern mit Schwierigkeiten im sozialen und emotionalen Bereich: Abstimmung von Hilfsangeboten </a:t>
            </a:r>
          </a:p>
          <a:p>
            <a:r>
              <a:rPr lang="de-DE" sz="2200" b="1" dirty="0"/>
              <a:t>Gemeinsame Projekte und Feste</a:t>
            </a:r>
          </a:p>
          <a:p>
            <a:endParaRPr lang="de-DE" sz="2400" dirty="0"/>
          </a:p>
          <a:p>
            <a:endParaRPr lang="de-DE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6632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DB46A57-81B7-8741-BB47-7F451368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153948"/>
            <a:ext cx="10627360" cy="65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5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487B90-208C-2547-BF46-5679B0D94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ahmen 2">
            <a:extLst>
              <a:ext uri="{FF2B5EF4-FFF2-40B4-BE49-F238E27FC236}">
                <a16:creationId xmlns:a16="http://schemas.microsoft.com/office/drawing/2014/main" id="{CBD438A7-299D-1044-9BFB-209437B6B750}"/>
              </a:ext>
            </a:extLst>
          </p:cNvPr>
          <p:cNvSpPr/>
          <p:nvPr/>
        </p:nvSpPr>
        <p:spPr>
          <a:xfrm>
            <a:off x="4748981" y="5265173"/>
            <a:ext cx="7580671" cy="159282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tx1"/>
                </a:solidFill>
              </a:rPr>
              <a:t>Plenum – Gemeinschaft leben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5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3322" y="277739"/>
            <a:ext cx="7772400" cy="1012806"/>
          </a:xfrm>
          <a:solidFill>
            <a:srgbClr val="FFFFFF">
              <a:alpha val="10000"/>
            </a:srgbClr>
          </a:solidFill>
          <a:ln w="25400" cap="sq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b="1" kern="1200" dirty="0" err="1">
                <a:latin typeface="+mj-lt"/>
                <a:ea typeface="+mj-ea"/>
                <a:cs typeface="+mj-cs"/>
              </a:rPr>
              <a:t>Lernwerkstatt</a:t>
            </a:r>
            <a:r>
              <a:rPr lang="en-US" sz="6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atin typeface="+mj-lt"/>
                <a:ea typeface="+mj-ea"/>
                <a:cs typeface="+mj-cs"/>
              </a:rPr>
              <a:t>Sprache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94" r="12041" b="2"/>
          <a:stretch/>
        </p:blipFill>
        <p:spPr>
          <a:xfrm>
            <a:off x="64677" y="2801206"/>
            <a:ext cx="3877290" cy="405679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8" r="19713" b="2"/>
          <a:stretch/>
        </p:blipFill>
        <p:spPr>
          <a:xfrm>
            <a:off x="4345832" y="1697895"/>
            <a:ext cx="3879284" cy="405679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2" r="19272" b="2"/>
          <a:stretch/>
        </p:blipFill>
        <p:spPr>
          <a:xfrm>
            <a:off x="8413439" y="2931621"/>
            <a:ext cx="3752645" cy="39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Leseclub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95" r="302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7715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7" r="17471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Breitbild</PresentationFormat>
  <Paragraphs>100</Paragraphs>
  <Slides>21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Frutiger-Bold</vt:lpstr>
      <vt:lpstr>Office</vt:lpstr>
      <vt:lpstr>„Eigentlich braucht jedes Kind drei Dinge: Es braucht Aufgaben, an denen es wachsen kann. Es braucht Vorbilder, an denen es sich orientieren kann. Und es braucht Gemeinschaften, in denen es sich aufgehoben fühlt.“  (Prof. Dr. Gerald Hüther)</vt:lpstr>
      <vt:lpstr>PowerPoint-Präsentation</vt:lpstr>
      <vt:lpstr>Ziele der Arbeit im Bildungshaus </vt:lpstr>
      <vt:lpstr>PowerPoint-Präsentation</vt:lpstr>
      <vt:lpstr>Vernetzung durch:</vt:lpstr>
      <vt:lpstr>PowerPoint-Präsentation</vt:lpstr>
      <vt:lpstr>PowerPoint-Präsentation</vt:lpstr>
      <vt:lpstr>Lernwerkstatt Sprache</vt:lpstr>
      <vt:lpstr>Leseclub </vt:lpstr>
      <vt:lpstr>Lernwerkstatt Naturwissenschaften / Garten</vt:lpstr>
      <vt:lpstr>PowerPoint-Präsentation</vt:lpstr>
      <vt:lpstr>Mehr Bildungs-gerechtigkeit durch...</vt:lpstr>
      <vt:lpstr>PowerPoint-Präsentation</vt:lpstr>
      <vt:lpstr>PowerPoint-Präsentation</vt:lpstr>
      <vt:lpstr>PowerPoint-Präsentation</vt:lpstr>
      <vt:lpstr>PowerPoint-Präsentation</vt:lpstr>
      <vt:lpstr>Kinder individuell im „Lernen-Lernen“ stärken</vt:lpstr>
      <vt:lpstr>Ferienbetreuung im Bildungshaus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einem Strang ziehen:</dc:title>
  <dc:creator>Marc Rohde</dc:creator>
  <cp:lastModifiedBy>Sekretariat2</cp:lastModifiedBy>
  <cp:revision>54</cp:revision>
  <dcterms:created xsi:type="dcterms:W3CDTF">2020-02-23T19:49:56Z</dcterms:created>
  <dcterms:modified xsi:type="dcterms:W3CDTF">2026-03-18T11:02:09Z</dcterms:modified>
</cp:coreProperties>
</file>